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74" r:id="rId3"/>
    <p:sldId id="273" r:id="rId4"/>
    <p:sldId id="275" r:id="rId5"/>
    <p:sldId id="269" r:id="rId6"/>
    <p:sldId id="270" r:id="rId7"/>
    <p:sldId id="280" r:id="rId8"/>
    <p:sldId id="281" r:id="rId9"/>
    <p:sldId id="282" r:id="rId10"/>
    <p:sldId id="283" r:id="rId11"/>
    <p:sldId id="284" r:id="rId12"/>
    <p:sldId id="361" r:id="rId13"/>
    <p:sldId id="285" r:id="rId14"/>
    <p:sldId id="362" r:id="rId15"/>
    <p:sldId id="286" r:id="rId16"/>
    <p:sldId id="287" r:id="rId17"/>
    <p:sldId id="288" r:id="rId18"/>
    <p:sldId id="289" r:id="rId19"/>
    <p:sldId id="290" r:id="rId20"/>
    <p:sldId id="326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402" r:id="rId43"/>
    <p:sldId id="313" r:id="rId44"/>
    <p:sldId id="314" r:id="rId45"/>
    <p:sldId id="315" r:id="rId46"/>
    <p:sldId id="316" r:id="rId47"/>
    <p:sldId id="321" r:id="rId48"/>
    <p:sldId id="322" r:id="rId49"/>
    <p:sldId id="323" r:id="rId50"/>
    <p:sldId id="324" r:id="rId51"/>
    <p:sldId id="413" r:id="rId52"/>
    <p:sldId id="414" r:id="rId53"/>
    <p:sldId id="415" r:id="rId54"/>
    <p:sldId id="416" r:id="rId55"/>
    <p:sldId id="418" r:id="rId56"/>
    <p:sldId id="272" r:id="rId57"/>
  </p:sldIdLst>
  <p:sldSz cx="12198350" cy="6859270"/>
  <p:notesSz cx="6858000" cy="9144000"/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21B6BB"/>
    <a:srgbClr val="5A5A5A"/>
    <a:srgbClr val="BF1920"/>
    <a:srgbClr val="2E2E2E"/>
    <a:srgbClr val="11BBD5"/>
    <a:srgbClr val="005499"/>
    <a:srgbClr val="EF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44" y="-96"/>
      </p:cViewPr>
      <p:guideLst>
        <p:guide orient="horz" pos="2197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handoutMaster" Target="handoutMasters/handoutMaster1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A6CEA-800A-48F1-B66A-3DBC2417E7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2CE1E-2A1D-4F31-8CCA-EC5B32960B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939"/>
            <a:ext cx="12198350" cy="6859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494" y="4294090"/>
            <a:ext cx="12195175" cy="1368469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770582" y="4501252"/>
            <a:ext cx="10657185" cy="954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5400" dirty="0">
                <a:solidFill>
                  <a:schemeClr val="bg1"/>
                </a:solidFill>
                <a:effectLst>
                  <a:reflection blurRad="6350" stA="28000" endPos="25000" dist="60007" dir="5400000" sy="-100000" algn="bl" rotWithShape="0"/>
                </a:effectLst>
                <a:cs typeface="+mn-cs"/>
              </a:defRPr>
            </a:lvl1pPr>
          </a:lstStyle>
          <a:p>
            <a:pPr marL="0" lvl="0" algn="ctr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28" name="Picture 4" descr="C:\Users\王佩丰\Desktop\未标题-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/>
          <a:stretch>
            <a:fillRect/>
          </a:stretch>
        </p:blipFill>
        <p:spPr bwMode="auto">
          <a:xfrm>
            <a:off x="5494" y="-1"/>
            <a:ext cx="12220552" cy="42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王佩丰\Desktop\为梦想增值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5440">
            <a:off x="533959" y="939043"/>
            <a:ext cx="3985731" cy="93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7121252" y="6093397"/>
            <a:ext cx="496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rgbClr val="21B6BB"/>
                </a:solidFill>
              </a:rPr>
              <a:t>edu.51cto.com</a:t>
            </a:r>
            <a:endParaRPr lang="en-US" altLang="zh-CN" dirty="0" smtClean="0">
              <a:solidFill>
                <a:srgbClr val="21B6BB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0582" y="5978429"/>
            <a:ext cx="2146142" cy="432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0308" y="981522"/>
            <a:ext cx="12201922" cy="45719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451103" y="2142393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3600" b="1" dirty="0">
                <a:solidFill>
                  <a:srgbClr val="21B6B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023037" y="214503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kern="1200" dirty="0" smtClean="0">
                <a:solidFill>
                  <a:srgbClr val="21B6BB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讲师：</a:t>
            </a:r>
            <a:endParaRPr lang="zh-CN" altLang="en-US" sz="3600" b="1" kern="1200" dirty="0">
              <a:solidFill>
                <a:srgbClr val="21B6BB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5428045" y="2925738"/>
            <a:ext cx="448755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Wingdings" pitchFamily="2" charset="2"/>
              <a:buNone/>
              <a:defRPr lang="zh-CN" altLang="en-US" sz="2400" dirty="0" smtClean="0">
                <a:solidFill>
                  <a:srgbClr val="5A5A5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381000" lvl="0" indent="-381000">
              <a:lnSpc>
                <a:spcPts val="5070"/>
              </a:lnSpc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pic>
        <p:nvPicPr>
          <p:cNvPr id="11" name="Picture 5" descr="C:\Users\王佩丰\Desktop\为梦想增值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1" y="6238106"/>
            <a:ext cx="2016224" cy="4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835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3572" y="-14924"/>
            <a:ext cx="4158531" cy="6874512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779549" y="1443397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+mn-ea"/>
                <a:ea typeface="+mn-ea"/>
              </a:rPr>
              <a:t>课程目录</a:t>
            </a:r>
            <a:endParaRPr lang="en-US" altLang="zh-CN" sz="44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300" b="0" dirty="0" smtClean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Course Contents</a:t>
            </a:r>
            <a:endParaRPr lang="zh-CN" altLang="en-US" sz="23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514999" y="1701602"/>
            <a:ext cx="6408538" cy="4153216"/>
          </a:xfrm>
        </p:spPr>
        <p:txBody>
          <a:bodyPr/>
          <a:lstStyle>
            <a:lvl1pPr marL="514350" indent="-514350">
              <a:spcBef>
                <a:spcPts val="0"/>
              </a:spcBef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83551" y="6171097"/>
            <a:ext cx="1944216" cy="39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7551" y="2971829"/>
            <a:ext cx="12198350" cy="45729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0623" y="1796401"/>
            <a:ext cx="2441749" cy="2442314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 w="38100">
            <a:solidFill>
              <a:srgbClr val="21B6BB"/>
            </a:solidFill>
          </a:ln>
          <a:effectLst>
            <a:outerShdw blurRad="63500" sx="105000" sy="10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sz="37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3600" b="1" dirty="0">
                <a:solidFill>
                  <a:srgbClr val="21B6B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4659017" y="3213722"/>
            <a:ext cx="626469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457200" indent="-457200">
              <a:buFont typeface="Wingdings" pitchFamily="2" charset="2"/>
              <a:buChar char="l"/>
              <a:defRPr lang="zh-CN" altLang="en-US" sz="2800" dirty="0" smtClean="0">
                <a:solidFill>
                  <a:srgbClr val="21B6BB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381000" lvl="0" indent="-381000">
              <a:lnSpc>
                <a:spcPts val="5070"/>
              </a:lnSpc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pic>
        <p:nvPicPr>
          <p:cNvPr id="9" name="Picture 5" descr="C:\Users\王佩丰\Desktop\为梦想增值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1" y="6238106"/>
            <a:ext cx="2016224" cy="4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6929" y="1485578"/>
            <a:ext cx="10200539" cy="7184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B6BB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308" y="981522"/>
            <a:ext cx="12201922" cy="45719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>
          <a:xfrm>
            <a:off x="985838" y="2349500"/>
            <a:ext cx="10153650" cy="2952750"/>
          </a:xfrm>
          <a:prstGeom prst="rect">
            <a:avLst/>
          </a:prstGeom>
        </p:spPr>
        <p:txBody>
          <a:bodyPr/>
          <a:lstStyle>
            <a:lvl1pPr marL="1600835" indent="-609600">
              <a:buClr>
                <a:srgbClr val="21B6BB"/>
              </a:buClr>
              <a:buFont typeface="Wingdings" pitchFamily="2" charset="2"/>
              <a:buChar char="l"/>
              <a:defRPr sz="2800">
                <a:solidFill>
                  <a:srgbClr val="5A5A5A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pic>
        <p:nvPicPr>
          <p:cNvPr id="8" name="Picture 5" descr="C:\Users\王佩丰\Desktop\为梦想增值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1" y="6238106"/>
            <a:ext cx="2016224" cy="4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10" y="0"/>
            <a:ext cx="1219835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494" y="3285778"/>
            <a:ext cx="12195175" cy="3573810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019054" y="1703243"/>
            <a:ext cx="7179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 smtClean="0">
                <a:solidFill>
                  <a:srgbClr val="21B6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Thank You !</a:t>
            </a:r>
            <a:endParaRPr lang="zh-CN" altLang="en-US" sz="8800" b="1" dirty="0">
              <a:solidFill>
                <a:srgbClr val="21B6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0" name="Picture 5" descr="C:\Users\王佩丰\Desktop\为梦想增值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91" y="3583168"/>
            <a:ext cx="3960440" cy="9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5494" y="3217259"/>
            <a:ext cx="12201922" cy="72008"/>
          </a:xfrm>
          <a:prstGeom prst="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 userDrawn="1"/>
        </p:nvSpPr>
        <p:spPr>
          <a:xfrm>
            <a:off x="1274639" y="1864970"/>
            <a:ext cx="2520280" cy="2520863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 w="38100">
            <a:solidFill>
              <a:srgbClr val="21B6BB"/>
            </a:solidFill>
          </a:ln>
          <a:effectLst>
            <a:outerShdw blurRad="63500" sx="105000" sy="10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sz="37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848641" y="4494629"/>
            <a:ext cx="43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edu.51cto.com</a:t>
            </a:r>
            <a:endParaRPr lang="en-US" altLang="zh-CN" sz="3600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95519" y="717733"/>
            <a:ext cx="1940322" cy="390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9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王佩丰\Desktop\2015学院logo最新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1" y="305895"/>
            <a:ext cx="1615307" cy="3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 userDrawn="1"/>
        </p:nvSpPr>
        <p:spPr>
          <a:xfrm>
            <a:off x="1" y="6084708"/>
            <a:ext cx="12201922" cy="774879"/>
          </a:xfrm>
          <a:prstGeom prst="rect">
            <a:avLst/>
          </a:prstGeom>
          <a:solidFill>
            <a:srgbClr val="21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029121" y="6247693"/>
            <a:ext cx="496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edu.51cto.com</a:t>
            </a:r>
            <a:endParaRPr lang="en-US" altLang="zh-CN" sz="2400" dirty="0" smtClean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标题占位符 1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06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spcBef>
          <a:spcPct val="0"/>
        </a:spcBef>
        <a:buNone/>
        <a:defRPr sz="3700" b="1" kern="1200">
          <a:solidFill>
            <a:srgbClr val="21B6BB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1600835" indent="-609600" algn="l" defTabSz="1219200" rtl="0" eaLnBrk="1" latinLnBrk="0" hangingPunct="1">
        <a:spcBef>
          <a:spcPct val="20000"/>
        </a:spcBef>
        <a:buClr>
          <a:srgbClr val="21B6BB"/>
        </a:buClr>
        <a:buFont typeface="Wingdings" pitchFamily="2" charset="2"/>
        <a:buChar char="l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91235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lang="zh-CN" altLang="en-US" sz="2400" kern="1200" dirty="0" smtClean="0">
          <a:solidFill>
            <a:schemeClr val="tx1">
              <a:lumMod val="65000"/>
              <a:lumOff val="3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2pPr>
      <a:lvl3pPr marL="1524635" indent="-304800" algn="l" defTabSz="1219200" rtl="0" eaLnBrk="1" latinLnBrk="0" hangingPunct="1">
        <a:spcBef>
          <a:spcPct val="20000"/>
        </a:spcBef>
        <a:buClr>
          <a:srgbClr val="21B6BB"/>
        </a:buClr>
        <a:buFont typeface="Arial" pitchFamily="34" charset="0"/>
        <a:buChar char="•"/>
        <a:defRPr sz="2400" b="0" kern="1200">
          <a:solidFill>
            <a:srgbClr val="5A5A5A"/>
          </a:solidFill>
          <a:latin typeface="+mn-ea"/>
          <a:ea typeface="+mn-ea"/>
          <a:cs typeface="+mn-cs"/>
        </a:defRPr>
      </a:lvl3pPr>
      <a:lvl4pPr marL="2134235" indent="-304800" algn="l" defTabSz="1219200" rtl="0" eaLnBrk="1" latinLnBrk="0" hangingPunct="1">
        <a:spcBef>
          <a:spcPct val="20000"/>
        </a:spcBef>
        <a:buClr>
          <a:srgbClr val="21B6BB"/>
        </a:buClr>
        <a:buFont typeface="Arial" pitchFamily="34" charset="0"/>
        <a:buChar char="•"/>
        <a:defRPr sz="2400" b="0" kern="1200">
          <a:solidFill>
            <a:srgbClr val="5A5A5A"/>
          </a:solidFill>
          <a:latin typeface="+mn-ea"/>
          <a:ea typeface="+mn-ea"/>
          <a:cs typeface="+mn-cs"/>
        </a:defRPr>
      </a:lvl4pPr>
      <a:lvl5pPr marL="2744470" indent="-304800" algn="l" defTabSz="1219200" rtl="0" eaLnBrk="1" latinLnBrk="0" hangingPunct="1">
        <a:spcBef>
          <a:spcPct val="20000"/>
        </a:spcBef>
        <a:buClr>
          <a:srgbClr val="21B6BB"/>
        </a:buClr>
        <a:buFont typeface="Arial" pitchFamily="34" charset="0"/>
        <a:buChar char="•"/>
        <a:defRPr sz="2400" b="0" kern="1200">
          <a:solidFill>
            <a:srgbClr val="5A5A5A"/>
          </a:solidFill>
          <a:latin typeface="+mn-ea"/>
          <a:ea typeface="+mn-ea"/>
          <a:cs typeface="+mn-cs"/>
        </a:defRPr>
      </a:lvl5pPr>
      <a:lvl6pPr marL="3354070" indent="-304800" algn="l" defTabSz="1219200" rtl="0" eaLnBrk="1" latinLnBrk="0" hangingPunct="1">
        <a:spcBef>
          <a:spcPct val="20000"/>
        </a:spcBef>
        <a:buClr>
          <a:srgbClr val="21B6BB"/>
        </a:buClr>
        <a:buFont typeface="Arial" pitchFamily="34" charset="0"/>
        <a:buChar char="•"/>
        <a:defRPr sz="2400" b="0" kern="1200">
          <a:solidFill>
            <a:srgbClr val="5A5A5A"/>
          </a:solidFill>
          <a:latin typeface="+mn-ea"/>
          <a:ea typeface="+mn-ea"/>
          <a:cs typeface="+mn-cs"/>
        </a:defRPr>
      </a:lvl6pPr>
      <a:lvl7pPr marL="396367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582" y="4491917"/>
            <a:ext cx="10657185" cy="972820"/>
          </a:xfrm>
        </p:spPr>
        <p:txBody>
          <a:bodyPr/>
          <a:lstStyle/>
          <a:p>
            <a:r>
              <a:rPr dirty="0"/>
              <a:t>企业 </a:t>
            </a:r>
            <a:r>
              <a:rPr lang="en-US" altLang="zh-CN" dirty="0"/>
              <a:t>SVN </a:t>
            </a:r>
            <a:r>
              <a:rPr dirty="0"/>
              <a:t>实战搭建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/>
        </p:nvGraphicFramePr>
        <p:xfrm>
          <a:off x="699135" y="1793875"/>
          <a:ext cx="10360025" cy="289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405"/>
                <a:gridCol w="7246620"/>
              </a:tblGrid>
              <a:tr h="4705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模式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访问方法</a:t>
                      </a:r>
                      <a:endParaRPr 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file:///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直接版本库访问(本地磁盘)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http://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通过配置Subversion的Apache服务器的WebDAV协议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https://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与 http:// 类似，但是包括 SSL 加密。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svn://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通过定制的协议访问 svnserve 服务器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svn+ssh://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与 svn:// 类似，但通过 SSH 隧道。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48335" y="1095375"/>
            <a:ext cx="25057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0070C0"/>
                </a:solidFill>
              </a:rPr>
              <a:t>svn </a:t>
            </a:r>
            <a:r>
              <a:rPr lang="zh-CN" altLang="en-US" b="1">
                <a:solidFill>
                  <a:srgbClr val="0070C0"/>
                </a:solidFill>
              </a:rPr>
              <a:t>的访问方法：</a:t>
            </a:r>
            <a:endParaRPr lang="zh-CN" alt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2600" y="1557020"/>
            <a:ext cx="11313795" cy="2312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在这节视频里我们使用 </a:t>
            </a:r>
            <a:r>
              <a:rPr lang="en-US" altLang="zh-CN"/>
              <a:t>svn+ssh </a:t>
            </a:r>
            <a:r>
              <a:rPr lang="zh-CN" altLang="en-US"/>
              <a:t>的访问模式，该模式的好处：</a:t>
            </a:r>
            <a:endParaRPr lang="zh-CN" altLang="en-US"/>
          </a:p>
          <a:p>
            <a:pPr marL="342900" indent="-342900" algn="l">
              <a:buFont typeface="Arial" charset="0"/>
              <a:buChar char="•"/>
            </a:pPr>
            <a:r>
              <a:rPr lang="zh-CN" altLang="en-US"/>
              <a:t>使用 </a:t>
            </a:r>
            <a:r>
              <a:rPr lang="en-US" altLang="zh-CN"/>
              <a:t>22</a:t>
            </a:r>
            <a:r>
              <a:rPr lang="zh-CN" altLang="en-US"/>
              <a:t>端口。该端口是 </a:t>
            </a:r>
            <a:r>
              <a:rPr lang="en-US" altLang="zh-CN"/>
              <a:t>sshd </a:t>
            </a:r>
            <a:r>
              <a:rPr lang="zh-CN" altLang="en-US"/>
              <a:t>服务端口，系统默认开启，防火墙不需要额外开启</a:t>
            </a:r>
            <a:endParaRPr lang="zh-CN" altLang="en-US"/>
          </a:p>
          <a:p>
            <a:pPr indent="0" algn="l">
              <a:buFont typeface="Arial" charset="0"/>
              <a:buNone/>
            </a:pPr>
            <a:r>
              <a:rPr lang="zh-CN" altLang="en-US"/>
              <a:t>     其他端口。</a:t>
            </a:r>
            <a:endParaRPr lang="zh-CN" altLang="en-US"/>
          </a:p>
          <a:p>
            <a:pPr marL="342900" indent="-342900" algn="l">
              <a:buFont typeface="Arial" charset="0"/>
              <a:buChar char="•"/>
            </a:pPr>
            <a:r>
              <a:rPr lang="zh-CN" altLang="en-US"/>
              <a:t>该模式下使用的是 </a:t>
            </a:r>
            <a:r>
              <a:rPr lang="en-US" altLang="zh-CN"/>
              <a:t>Linux </a:t>
            </a:r>
            <a:r>
              <a:rPr lang="zh-CN" altLang="en-US"/>
              <a:t>系统用户验证，如果要访问 </a:t>
            </a:r>
            <a:r>
              <a:rPr lang="en-US" altLang="zh-CN"/>
              <a:t>svn </a:t>
            </a:r>
            <a:r>
              <a:rPr lang="zh-CN" altLang="en-US"/>
              <a:t>需要同时具备用户的私钥</a:t>
            </a:r>
            <a:endParaRPr lang="zh-CN" altLang="en-US"/>
          </a:p>
          <a:p>
            <a:pPr indent="0" algn="l">
              <a:buFont typeface="Arial" charset="0"/>
              <a:buNone/>
            </a:pPr>
            <a:r>
              <a:rPr lang="zh-CN" altLang="en-US"/>
              <a:t>     和密码，安全性相对较高，可以在公网上部署使用 </a:t>
            </a:r>
            <a:r>
              <a:rPr lang="en-US" altLang="zh-CN"/>
              <a:t>~</a:t>
            </a:r>
            <a:endParaRPr lang="en-US" altLang="zh-CN"/>
          </a:p>
          <a:p>
            <a:pPr marL="342900" indent="-342900" algn="l">
              <a:buFont typeface="Arial" charset="0"/>
              <a:buChar char="•"/>
            </a:pPr>
            <a:r>
              <a:rPr lang="en-US" altLang="zh-CN"/>
              <a:t>所有网络传输是加密的。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p>
            <a:r>
              <a:rPr lang="en-US" altLang="zh-CN"/>
              <a:t> svn </a:t>
            </a:r>
            <a:r>
              <a:t>服务端搭建</a:t>
            </a:r>
            <a:r>
              <a:rPr lang="en-US" altLang="zh-CN"/>
              <a:t>(</a:t>
            </a:r>
            <a:r>
              <a:t>重点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13510"/>
            <a:ext cx="3787140" cy="30435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首先看下机器的配置：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操作系统：</a:t>
            </a:r>
            <a:r>
              <a:rPr lang="en-US" altLang="zh-CN"/>
              <a:t>CentOS 6.6 </a:t>
            </a:r>
            <a:r>
              <a:rPr lang="en-US" altLang="zh-CN">
                <a:sym typeface="+mn-ea"/>
              </a:rPr>
              <a:t>64bit</a:t>
            </a:r>
            <a:endParaRPr lang="en-US" altLang="zh-CN"/>
          </a:p>
          <a:p>
            <a:pPr algn="l"/>
            <a:r>
              <a:rPr lang="zh-CN" altLang="en-US"/>
              <a:t>内核版本：</a:t>
            </a:r>
            <a:r>
              <a:rPr lang="en-US" altLang="zh-CN"/>
              <a:t>2.6.32-504  </a:t>
            </a:r>
            <a:endParaRPr lang="en-US" altLang="zh-CN"/>
          </a:p>
          <a:p>
            <a:r>
              <a:rPr lang="en-US" altLang="zh-CN"/>
              <a:t>subversion </a:t>
            </a:r>
            <a:r>
              <a:rPr lang="zh-CN" altLang="en-US"/>
              <a:t>版本：</a:t>
            </a:r>
            <a:r>
              <a:rPr lang="en-US" altLang="zh-CN"/>
              <a:t>1.6.11-15</a:t>
            </a:r>
            <a:endParaRPr lang="en-US" altLang="zh-CN"/>
          </a:p>
          <a:p>
            <a:r>
              <a:rPr lang="zh-CN" altLang="en-US"/>
              <a:t>服务器是最小化安装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3" name="图片 2" descr="office6\wpsassist\cache\A000220150318R99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7325" y="1188085"/>
            <a:ext cx="6326505" cy="4811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210" y="1196975"/>
            <a:ext cx="10920730" cy="1580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</a:rPr>
              <a:t>修改 </a:t>
            </a:r>
            <a:r>
              <a:rPr lang="en-US" altLang="zh-CN" b="1">
                <a:solidFill>
                  <a:srgbClr val="0070C0"/>
                </a:solidFill>
              </a:rPr>
              <a:t>yum </a:t>
            </a:r>
            <a:r>
              <a:rPr lang="zh-CN" altLang="en-US" b="1">
                <a:solidFill>
                  <a:srgbClr val="0070C0"/>
                </a:solidFill>
              </a:rPr>
              <a:t>镜像源</a:t>
            </a:r>
            <a:endParaRPr lang="zh-CN" altLang="en-US" b="1">
              <a:solidFill>
                <a:srgbClr val="0070C0"/>
              </a:solidFill>
            </a:endParaRPr>
          </a:p>
          <a:p>
            <a:endParaRPr lang="zh-CN" altLang="en-US" b="1">
              <a:solidFill>
                <a:srgbClr val="0070C0"/>
              </a:solidFill>
            </a:endParaRPr>
          </a:p>
          <a:p>
            <a:r>
              <a:rPr lang="zh-CN" altLang="en-US"/>
              <a:t>安装好系统后先把 </a:t>
            </a:r>
            <a:r>
              <a:rPr lang="en-US" altLang="zh-CN"/>
              <a:t>yum </a:t>
            </a:r>
            <a:r>
              <a:rPr lang="zh-CN" altLang="en-US"/>
              <a:t>的源设置成国内的镜像源，这里以阿里云的镜像源为例子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、先使用 </a:t>
            </a:r>
            <a:r>
              <a:rPr lang="en-US" altLang="zh-CN"/>
              <a:t>yum </a:t>
            </a:r>
            <a:r>
              <a:rPr lang="zh-CN" altLang="en-US"/>
              <a:t>安装 </a:t>
            </a:r>
            <a:r>
              <a:rPr lang="en-US" altLang="zh-CN"/>
              <a:t>wget </a:t>
            </a:r>
            <a:r>
              <a:rPr lang="zh-CN" altLang="en-US"/>
              <a:t>命令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2600" y="2925445"/>
            <a:ext cx="8304530" cy="27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2600" y="3285490"/>
            <a:ext cx="11527155" cy="26777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2</a:t>
            </a:r>
            <a:r>
              <a:rPr lang="zh-CN" altLang="en-US"/>
              <a:t>、备份镜像源</a:t>
            </a:r>
            <a:endParaRPr lang="zh-CN" altLang="en-US"/>
          </a:p>
          <a:p>
            <a:pPr algn="l"/>
            <a:r>
              <a:rPr lang="zh-CN" altLang="en-US"/>
              <a:t>mv /etc/yum.repos.d/CentOS-Base.repo /etc/yum.repos.d/CentOS-Base.repo.backup</a:t>
            </a:r>
            <a:endParaRPr lang="zh-CN" altLang="en-US"/>
          </a:p>
          <a:p>
            <a:pPr algn="l"/>
            <a:r>
              <a:rPr lang="en-US" altLang="zh-CN"/>
              <a:t>3</a:t>
            </a:r>
            <a:r>
              <a:rPr lang="zh-CN" altLang="en-US"/>
              <a:t>、下载新的CentOS-Base.repo 到/etc/yum.repos.d/</a:t>
            </a:r>
            <a:endParaRPr lang="zh-CN" altLang="en-US"/>
          </a:p>
          <a:p>
            <a:pPr algn="l"/>
            <a:r>
              <a:rPr lang="zh-CN" altLang="en-US"/>
              <a:t>wget -O /etc/yum.repos.d/CentOS-Base.repo http://mirrors.aliyun.com/repo/Centos-6.repo</a:t>
            </a:r>
            <a:endParaRPr lang="zh-CN" altLang="en-US"/>
          </a:p>
          <a:p>
            <a:pPr algn="l"/>
            <a:r>
              <a:rPr lang="en-US" altLang="zh-CN"/>
              <a:t>4</a:t>
            </a:r>
            <a:r>
              <a:rPr lang="zh-CN" altLang="en-US"/>
              <a:t>、最后运行yum makecache生成缓存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备注：阿里云的镜像源地址 http://mirrors.aliyun.com/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1125220"/>
            <a:ext cx="7653655" cy="1580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</a:rPr>
              <a:t>安装 </a:t>
            </a:r>
            <a:r>
              <a:rPr lang="en-US" altLang="zh-CN" b="1">
                <a:solidFill>
                  <a:srgbClr val="0070C0"/>
                </a:solidFill>
              </a:rPr>
              <a:t>subversion </a:t>
            </a:r>
            <a:r>
              <a:rPr lang="zh-CN" altLang="en-US" b="1">
                <a:solidFill>
                  <a:srgbClr val="0070C0"/>
                </a:solidFill>
              </a:rPr>
              <a:t>软件</a:t>
            </a:r>
            <a:endParaRPr lang="zh-CN" altLang="en-US" b="1">
              <a:solidFill>
                <a:srgbClr val="0070C0"/>
              </a:solidFill>
            </a:endParaRPr>
          </a:p>
          <a:p>
            <a:endParaRPr lang="zh-CN" altLang="en-US"/>
          </a:p>
          <a:p>
            <a:r>
              <a:rPr lang="zh-CN" altLang="en-US"/>
              <a:t>使用 </a:t>
            </a:r>
            <a:r>
              <a:rPr lang="en-US" altLang="zh-CN"/>
              <a:t>yum </a:t>
            </a:r>
            <a:r>
              <a:rPr lang="zh-CN" altLang="en-US"/>
              <a:t>命令安装 </a:t>
            </a:r>
            <a:r>
              <a:rPr lang="en-US" altLang="zh-CN"/>
              <a:t>openssh-server subversion </a:t>
            </a:r>
            <a:r>
              <a:rPr lang="zh-CN" altLang="en-US"/>
              <a:t>这两个软件</a:t>
            </a:r>
            <a:endParaRPr lang="zh-CN" altLang="en-US"/>
          </a:p>
          <a:p>
            <a:r>
              <a:rPr lang="en-US" altLang="zh-CN"/>
              <a:t>yum install openssh-server subversion -y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4355" y="2853690"/>
            <a:ext cx="7438390" cy="2324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5315" y="5425440"/>
            <a:ext cx="735520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软件安装非常简单，完成我们就可以使用 </a:t>
            </a:r>
            <a:r>
              <a:rPr lang="en-US" altLang="zh-CN"/>
              <a:t>svn </a:t>
            </a:r>
            <a:r>
              <a:rPr lang="zh-CN" altLang="en-US"/>
              <a:t>命令了</a:t>
            </a:r>
            <a:r>
              <a:rPr lang="en-US" altLang="zh-CN"/>
              <a:t>~</a:t>
            </a:r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745" y="1269365"/>
            <a:ext cx="10302240" cy="4506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  <a:effectLst/>
              </a:rPr>
              <a:t>添加访问 </a:t>
            </a:r>
            <a:r>
              <a:rPr lang="en-US" altLang="zh-CN" b="1">
                <a:solidFill>
                  <a:srgbClr val="0070C0"/>
                </a:solidFill>
                <a:effectLst/>
              </a:rPr>
              <a:t>svn </a:t>
            </a:r>
            <a:r>
              <a:rPr lang="zh-CN" altLang="en-US" b="1">
                <a:solidFill>
                  <a:srgbClr val="0070C0"/>
                </a:solidFill>
                <a:effectLst/>
              </a:rPr>
              <a:t>的用户</a:t>
            </a:r>
            <a:r>
              <a:rPr lang="zh-CN" altLang="en-US"/>
              <a:t>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首先添加一个 </a:t>
            </a:r>
            <a:r>
              <a:rPr lang="en-US" altLang="zh-CN"/>
              <a:t>svn </a:t>
            </a:r>
            <a:r>
              <a:rPr lang="zh-CN" altLang="en-US"/>
              <a:t>用户组，所有使用 </a:t>
            </a:r>
            <a:r>
              <a:rPr lang="en-US" altLang="zh-CN"/>
              <a:t>svn </a:t>
            </a:r>
            <a:r>
              <a:rPr lang="zh-CN" altLang="en-US"/>
              <a:t>的 </a:t>
            </a:r>
            <a:r>
              <a:rPr lang="en-US" altLang="zh-CN"/>
              <a:t>Linux </a:t>
            </a:r>
            <a:r>
              <a:rPr lang="zh-CN" altLang="en-US"/>
              <a:t>系统帐号都归属于该用户组</a:t>
            </a:r>
            <a:endParaRPr lang="zh-CN" altLang="en-US"/>
          </a:p>
          <a:p>
            <a:r>
              <a:rPr lang="en-US" altLang="zh-CN"/>
              <a:t>groupadd svn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添加一个系统用户</a:t>
            </a:r>
            <a:endParaRPr lang="zh-CN" altLang="en-US"/>
          </a:p>
          <a:p>
            <a:r>
              <a:rPr lang="en-US" altLang="zh-CN"/>
              <a:t>useradd klvchen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切换到 </a:t>
            </a:r>
            <a:r>
              <a:rPr lang="en-US" altLang="zh-CN"/>
              <a:t>klvchen </a:t>
            </a:r>
            <a:r>
              <a:rPr lang="zh-CN" altLang="en-US"/>
              <a:t>用户使用 </a:t>
            </a:r>
            <a:r>
              <a:rPr lang="en-US" altLang="zh-CN"/>
              <a:t>ssh-keygen </a:t>
            </a:r>
            <a:r>
              <a:rPr lang="zh-CN" altLang="en-US"/>
              <a:t>命令生成一对密钥</a:t>
            </a:r>
            <a:endParaRPr lang="zh-CN" altLang="en-US"/>
          </a:p>
          <a:p>
            <a:r>
              <a:rPr lang="en-US" altLang="zh-CN"/>
              <a:t>su - klvchen</a:t>
            </a:r>
            <a:endParaRPr lang="en-US" altLang="zh-CN"/>
          </a:p>
          <a:p>
            <a:r>
              <a:rPr lang="en-US" altLang="zh-CN"/>
              <a:t>ssh-keygen -t rsa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9135" y="3069590"/>
            <a:ext cx="4276090" cy="238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2870" y="1196975"/>
            <a:ext cx="7799705" cy="4571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4195" y="1419225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操作详情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745" y="1196975"/>
            <a:ext cx="8943340" cy="1580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</a:rPr>
              <a:t>配置 </a:t>
            </a:r>
            <a:r>
              <a:rPr lang="en-US" altLang="zh-CN" b="1">
                <a:solidFill>
                  <a:srgbClr val="0070C0"/>
                </a:solidFill>
              </a:rPr>
              <a:t>klvchen </a:t>
            </a:r>
            <a:r>
              <a:rPr lang="zh-CN" altLang="en-US" b="1">
                <a:solidFill>
                  <a:srgbClr val="0070C0"/>
                </a:solidFill>
              </a:rPr>
              <a:t>用户 </a:t>
            </a:r>
            <a:r>
              <a:rPr lang="en-US" altLang="zh-CN" b="1">
                <a:solidFill>
                  <a:srgbClr val="0070C0"/>
                </a:solidFill>
              </a:rPr>
              <a:t>ssh </a:t>
            </a:r>
            <a:r>
              <a:rPr lang="zh-CN" altLang="en-US" b="1">
                <a:solidFill>
                  <a:srgbClr val="0070C0"/>
                </a:solidFill>
              </a:rPr>
              <a:t>密钥登录</a:t>
            </a:r>
            <a:endParaRPr lang="zh-CN" altLang="en-US" b="1">
              <a:solidFill>
                <a:srgbClr val="0070C0"/>
              </a:solidFill>
            </a:endParaRPr>
          </a:p>
          <a:p>
            <a:endParaRPr lang="zh-CN" altLang="en-US"/>
          </a:p>
          <a:p>
            <a:r>
              <a:rPr lang="zh-CN" altLang="en-US"/>
              <a:t>先在 </a:t>
            </a:r>
            <a:r>
              <a:rPr lang="en-US" altLang="zh-CN"/>
              <a:t>klvchen </a:t>
            </a:r>
            <a:r>
              <a:rPr lang="zh-CN" altLang="en-US"/>
              <a:t>家目录下创建一个隐藏目录 </a:t>
            </a:r>
            <a:r>
              <a:rPr lang="en-US" altLang="zh-CN"/>
              <a:t>.ssh, </a:t>
            </a:r>
            <a:r>
              <a:rPr lang="zh-CN" altLang="en-US"/>
              <a:t>赋予</a:t>
            </a:r>
            <a:r>
              <a:rPr lang="en-US" altLang="zh-CN"/>
              <a:t>700</a:t>
            </a:r>
            <a:r>
              <a:rPr lang="zh-CN" altLang="en-US"/>
              <a:t>权限</a:t>
            </a:r>
            <a:endParaRPr lang="zh-CN" altLang="en-US"/>
          </a:p>
          <a:p>
            <a:r>
              <a:rPr lang="zh-CN" altLang="en-US"/>
              <a:t>把 </a:t>
            </a:r>
            <a:r>
              <a:rPr lang="en-US" altLang="zh-CN"/>
              <a:t>klvchen.pub </a:t>
            </a:r>
            <a:r>
              <a:rPr lang="zh-CN" altLang="en-US"/>
              <a:t>复制成 </a:t>
            </a:r>
            <a:r>
              <a:rPr lang="en-US" altLang="zh-CN"/>
              <a:t>.ssh </a:t>
            </a:r>
            <a:r>
              <a:rPr lang="zh-CN" altLang="en-US"/>
              <a:t>目录下的 </a:t>
            </a:r>
            <a:r>
              <a:rPr lang="en-US" altLang="zh-CN"/>
              <a:t>authorized_keys</a:t>
            </a:r>
            <a:r>
              <a:rPr lang="zh-CN" altLang="en-US"/>
              <a:t>，赋予</a:t>
            </a:r>
            <a:r>
              <a:rPr lang="en-US" altLang="zh-CN"/>
              <a:t>600</a:t>
            </a:r>
            <a:r>
              <a:rPr lang="zh-CN" altLang="en-US"/>
              <a:t>权限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745" y="2853055"/>
            <a:ext cx="7000240" cy="847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10" y="4149725"/>
            <a:ext cx="772858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接着回到 </a:t>
            </a:r>
            <a:r>
              <a:rPr lang="en-US" altLang="zh-CN"/>
              <a:t>root </a:t>
            </a:r>
            <a:r>
              <a:rPr lang="zh-CN" altLang="en-US"/>
              <a:t>用户下，把 </a:t>
            </a:r>
            <a:r>
              <a:rPr lang="en-US" altLang="zh-CN"/>
              <a:t>klvchen </a:t>
            </a:r>
            <a:r>
              <a:rPr lang="zh-CN" altLang="en-US"/>
              <a:t>用户添加进 </a:t>
            </a:r>
            <a:r>
              <a:rPr lang="en-US" altLang="zh-CN"/>
              <a:t>svn </a:t>
            </a:r>
            <a:r>
              <a:rPr lang="zh-CN" altLang="en-US"/>
              <a:t>用户组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6110" y="4869815"/>
            <a:ext cx="5504815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4355" y="1989455"/>
            <a:ext cx="7419340" cy="3818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2295" y="1289685"/>
            <a:ext cx="67983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使用 psftp.exe 把 </a:t>
            </a:r>
            <a:r>
              <a:rPr lang="en-US" altLang="zh-CN"/>
              <a:t>klvchen </a:t>
            </a:r>
            <a:r>
              <a:rPr lang="zh-CN" altLang="en-US"/>
              <a:t>的私钥下载下来后面备用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451103" y="2142393"/>
            <a:ext cx="5832648" cy="678815"/>
          </a:xfrm>
        </p:spPr>
        <p:txBody>
          <a:bodyPr/>
          <a:lstStyle/>
          <a:p>
            <a:r>
              <a:rPr lang="en-US" altLang="zh-CN" dirty="0"/>
              <a:t>klvchen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23005" y="3213735"/>
            <a:ext cx="7886065" cy="922020"/>
          </a:xfrm>
        </p:spPr>
        <p:txBody>
          <a:bodyPr wrap="square"/>
          <a:lstStyle/>
          <a:p>
            <a:r>
              <a:rPr lang="zh-CN" altLang="en-US" dirty="0"/>
              <a:t>不积跬步，无以至千里；不积小流，无以成江海。</a:t>
            </a:r>
            <a:endParaRPr lang="zh-CN" altLang="en-US" dirty="0"/>
          </a:p>
          <a:p>
            <a:r>
              <a:rPr lang="en-US" altLang="zh-CN" dirty="0"/>
              <a:t>					</a:t>
            </a:r>
            <a:r>
              <a:rPr lang="zh-CN" altLang="en-US" dirty="0"/>
              <a:t>——荀况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1053465"/>
            <a:ext cx="10327640" cy="37750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0070C0"/>
                </a:solidFill>
              </a:rPr>
              <a:t>配置 svn 的仓库</a:t>
            </a:r>
            <a:endParaRPr lang="zh-CN" altLang="en-US"/>
          </a:p>
          <a:p>
            <a:pPr algn="l"/>
            <a:endParaRPr lang="zh-CN" altLang="en-US" b="1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/>
              <a:t>创建一个文件夹 </a:t>
            </a:r>
            <a:r>
              <a:rPr lang="en-US" altLang="zh-CN"/>
              <a:t>svn</a:t>
            </a:r>
            <a:r>
              <a:rPr lang="zh-CN" altLang="en-US"/>
              <a:t>，在该文件夹下使用 </a:t>
            </a:r>
            <a:r>
              <a:rPr lang="en-US" altLang="zh-CN"/>
              <a:t>svnadmin </a:t>
            </a:r>
            <a:r>
              <a:rPr lang="zh-CN" altLang="en-US"/>
              <a:t>命令创建一个仓库 </a:t>
            </a:r>
            <a:r>
              <a:rPr lang="en-US" altLang="zh-CN"/>
              <a:t>myrepo</a:t>
            </a:r>
            <a:endParaRPr lang="zh-CN" altLang="en-US"/>
          </a:p>
          <a:p>
            <a:pPr algn="l"/>
            <a:r>
              <a:rPr lang="en-US" altLang="zh-CN"/>
              <a:t>mkdir /usr/local/svn</a:t>
            </a:r>
            <a:endParaRPr lang="en-US" altLang="zh-CN"/>
          </a:p>
          <a:p>
            <a:pPr algn="l"/>
            <a:r>
              <a:rPr lang="en-US" altLang="zh-CN"/>
              <a:t>svnadmin create /usr/local/svn/myrepo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设置 </a:t>
            </a:r>
            <a:r>
              <a:rPr lang="en-US" altLang="zh-CN"/>
              <a:t>myrepo </a:t>
            </a:r>
            <a:r>
              <a:rPr lang="zh-CN" altLang="en-US"/>
              <a:t>目录权限</a:t>
            </a:r>
            <a:endParaRPr lang="zh-CN" altLang="en-US"/>
          </a:p>
          <a:p>
            <a:pPr algn="l"/>
            <a:r>
              <a:rPr lang="en-US" altLang="zh-CN"/>
              <a:t>chown -R root:svn /usr/local/svn/myrepo</a:t>
            </a:r>
            <a:endParaRPr lang="en-US" altLang="zh-CN"/>
          </a:p>
          <a:p>
            <a:pPr algn="l"/>
            <a:r>
              <a:rPr lang="en-US" altLang="zh-CN"/>
              <a:t>chmod -R g+w </a:t>
            </a:r>
            <a:r>
              <a:rPr lang="en-US" altLang="zh-CN">
                <a:sym typeface="+mn-ea"/>
              </a:rPr>
              <a:t>/usr/local/svn/myrepo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/>
              <a:t>chomd -R o-rwx </a:t>
            </a:r>
            <a:r>
              <a:rPr lang="en-US" altLang="zh-CN">
                <a:sym typeface="+mn-ea"/>
              </a:rPr>
              <a:t>/usr/local/svn/myrepo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4355" y="5013325"/>
            <a:ext cx="7057390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4355" y="5589905"/>
            <a:ext cx="7047865" cy="400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269365"/>
            <a:ext cx="3973830" cy="1214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</a:rPr>
              <a:t>配置 </a:t>
            </a:r>
            <a:r>
              <a:rPr lang="en-US" altLang="zh-CN" b="1">
                <a:solidFill>
                  <a:srgbClr val="0070C0"/>
                </a:solidFill>
              </a:rPr>
              <a:t>svn </a:t>
            </a:r>
            <a:r>
              <a:rPr lang="zh-CN" altLang="en-US" b="1">
                <a:solidFill>
                  <a:srgbClr val="0070C0"/>
                </a:solidFill>
              </a:rPr>
              <a:t>访问权限</a:t>
            </a:r>
            <a:endParaRPr lang="zh-CN" altLang="en-US" b="1">
              <a:solidFill>
                <a:srgbClr val="0070C0"/>
              </a:solidFill>
            </a:endParaRPr>
          </a:p>
          <a:p>
            <a:endParaRPr lang="en-US" altLang="zh-CN"/>
          </a:p>
          <a:p>
            <a:r>
              <a:rPr lang="en-US" altLang="zh-CN"/>
              <a:t>cd /usr/local/svn/myrepo/conf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110" y="2493645"/>
            <a:ext cx="6209665" cy="238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4355" y="4221480"/>
            <a:ext cx="7495540" cy="1247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355" y="5517515"/>
            <a:ext cx="7476490" cy="419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600" y="2925445"/>
            <a:ext cx="8284210" cy="1191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 vi svnserve.conf</a:t>
            </a:r>
            <a:endParaRPr lang="zh-CN" altLang="en-US"/>
          </a:p>
          <a:p>
            <a:pPr algn="l"/>
            <a:r>
              <a:rPr lang="zh-CN" altLang="en-US"/>
              <a:t>把 </a:t>
            </a:r>
            <a:r>
              <a:rPr lang="en-US" altLang="zh-CN"/>
              <a:t>anon-access = read </a:t>
            </a:r>
            <a:r>
              <a:rPr lang="zh-CN" altLang="en-US"/>
              <a:t>变成 </a:t>
            </a:r>
            <a:r>
              <a:rPr lang="en-US" altLang="zh-CN"/>
              <a:t>anon-access = none </a:t>
            </a:r>
            <a:endParaRPr lang="en-US" altLang="zh-CN"/>
          </a:p>
          <a:p>
            <a:pPr algn="l"/>
            <a:r>
              <a:rPr lang="zh-CN" altLang="en-US"/>
              <a:t>并且把 </a:t>
            </a:r>
            <a:r>
              <a:rPr lang="en-US" altLang="zh-CN"/>
              <a:t>auth-access = write </a:t>
            </a:r>
            <a:r>
              <a:rPr lang="zh-CN" altLang="en-US"/>
              <a:t>和 </a:t>
            </a:r>
            <a:r>
              <a:rPr lang="en-US" altLang="zh-CN"/>
              <a:t>authz-db = authz </a:t>
            </a:r>
            <a:r>
              <a:rPr lang="zh-CN" altLang="en-US"/>
              <a:t>前面的注释取消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341120"/>
            <a:ext cx="2879725" cy="1214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</a:rPr>
              <a:t>添加访问 </a:t>
            </a:r>
            <a:r>
              <a:rPr lang="en-US" altLang="zh-CN" b="1">
                <a:solidFill>
                  <a:srgbClr val="0070C0"/>
                </a:solidFill>
              </a:rPr>
              <a:t>svn </a:t>
            </a:r>
            <a:r>
              <a:rPr lang="zh-CN" altLang="en-US" b="1">
                <a:solidFill>
                  <a:srgbClr val="0070C0"/>
                </a:solidFill>
              </a:rPr>
              <a:t>的用户</a:t>
            </a:r>
            <a:endParaRPr lang="zh-CN" altLang="en-US" b="1">
              <a:solidFill>
                <a:srgbClr val="0070C0"/>
              </a:solidFill>
            </a:endParaRPr>
          </a:p>
          <a:p>
            <a:endParaRPr lang="zh-CN" altLang="en-US"/>
          </a:p>
          <a:p>
            <a:r>
              <a:rPr lang="en-US" altLang="zh-CN"/>
              <a:t>vi auhtz, </a:t>
            </a:r>
            <a:r>
              <a:rPr lang="zh-CN" altLang="en-US"/>
              <a:t>在最后添加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110" y="2565400"/>
            <a:ext cx="1857375" cy="485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355" y="3573780"/>
            <a:ext cx="760603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意思是 </a:t>
            </a:r>
            <a:r>
              <a:rPr lang="en-US" altLang="zh-CN"/>
              <a:t>klvchen </a:t>
            </a:r>
            <a:r>
              <a:rPr lang="zh-CN" altLang="en-US"/>
              <a:t>这个用户可以操作 </a:t>
            </a:r>
            <a:r>
              <a:rPr lang="en-US" altLang="zh-CN"/>
              <a:t>svn </a:t>
            </a:r>
            <a:r>
              <a:rPr lang="zh-CN" altLang="en-US"/>
              <a:t>上面所有的项目。</a:t>
            </a:r>
            <a:endParaRPr lang="zh-CN" altLang="en-US"/>
          </a:p>
        </p:txBody>
      </p:sp>
      <p:pic>
        <p:nvPicPr>
          <p:cNvPr id="5" name="图片 4" descr="office6\wpsassist\cache\A000220150322H25P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335" y="1125220"/>
            <a:ext cx="2667000" cy="381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p>
            <a:r>
              <a:rPr lang="en-US" altLang="zh-CN"/>
              <a:t> svn </a:t>
            </a:r>
            <a:r>
              <a:t>客户端安装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341120"/>
            <a:ext cx="8107680" cy="30435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0070C0"/>
                </a:solidFill>
              </a:rPr>
              <a:t>说明：</a:t>
            </a:r>
            <a:endParaRPr lang="zh-CN" altLang="en-US" b="1">
              <a:solidFill>
                <a:srgbClr val="0070C0"/>
              </a:solidFill>
            </a:endParaRPr>
          </a:p>
          <a:p>
            <a:pPr algn="l"/>
            <a:endParaRPr lang="zh-CN" altLang="en-US" b="1">
              <a:solidFill>
                <a:srgbClr val="0070C0"/>
              </a:solidFill>
            </a:endParaRPr>
          </a:p>
          <a:p>
            <a:pPr algn="l"/>
            <a:r>
              <a:rPr lang="zh-CN" altLang="en-US"/>
              <a:t>在该视频中，我们使用的 </a:t>
            </a:r>
            <a:r>
              <a:rPr lang="en-US" altLang="zh-CN"/>
              <a:t>smartsvn </a:t>
            </a:r>
            <a:r>
              <a:rPr lang="zh-CN" altLang="en-US"/>
              <a:t>这个 </a:t>
            </a:r>
            <a:r>
              <a:rPr lang="en-US" altLang="zh-CN"/>
              <a:t>svn </a:t>
            </a:r>
            <a:r>
              <a:rPr lang="zh-CN" altLang="en-US"/>
              <a:t>客户端</a:t>
            </a:r>
            <a:r>
              <a:rPr lang="en-US" altLang="zh-CN"/>
              <a:t> </a:t>
            </a:r>
            <a:endParaRPr lang="en-US" altLang="zh-CN"/>
          </a:p>
          <a:p>
            <a:pPr algn="l"/>
            <a:r>
              <a:rPr lang="zh-CN" altLang="en-US"/>
              <a:t>下载地址为</a:t>
            </a:r>
            <a:endParaRPr lang="zh-CN" altLang="en-US"/>
          </a:p>
          <a:p>
            <a:pPr algn="l"/>
            <a:r>
              <a:rPr lang="zh-CN" altLang="en-US"/>
              <a:t>http://www.smartsvn.com/download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SVN </a:t>
            </a:r>
            <a:r>
              <a:rPr lang="zh-CN" altLang="en-US"/>
              <a:t>的客户端有很多，大家也可以使用 TortoiseSVN</a:t>
            </a:r>
            <a:endParaRPr lang="zh-CN" altLang="en-US"/>
          </a:p>
          <a:p>
            <a:pPr algn="l"/>
            <a:r>
              <a:rPr lang="zh-CN" altLang="en-US"/>
              <a:t>网上有很多教程介绍了该软件如何使用，大家可以参考下。</a:t>
            </a:r>
            <a:endParaRPr lang="zh-CN" altLang="en-US"/>
          </a:p>
        </p:txBody>
      </p:sp>
      <p:pic>
        <p:nvPicPr>
          <p:cNvPr id="4" name="图片 3" descr="office6\wpsassist\cache\A000220150320I69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0" y="2925445"/>
            <a:ext cx="3830955" cy="314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341120"/>
            <a:ext cx="6264910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软件下载完成后，解压，双击 </a:t>
            </a:r>
            <a:r>
              <a:rPr lang="en-US" altLang="zh-CN"/>
              <a:t>setup-9_0_4.exe</a:t>
            </a:r>
            <a:endParaRPr lang="en-US" altLang="zh-CN"/>
          </a:p>
          <a:p>
            <a:r>
              <a:rPr lang="zh-CN" altLang="en-US"/>
              <a:t>进行安装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110" y="2349500"/>
            <a:ext cx="2637790" cy="1314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79310" y="1989455"/>
            <a:ext cx="4790440" cy="3704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79310" y="1341120"/>
            <a:ext cx="347662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然后指定 </a:t>
            </a:r>
            <a:r>
              <a:rPr lang="en-US" altLang="zh-CN"/>
              <a:t>svn </a:t>
            </a:r>
            <a:r>
              <a:rPr lang="zh-CN" altLang="en-US"/>
              <a:t>安装的目录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196975"/>
            <a:ext cx="1084199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 </a:t>
            </a:r>
            <a:r>
              <a:rPr lang="en-US" altLang="zh-CN"/>
              <a:t>repository </a:t>
            </a:r>
            <a:r>
              <a:rPr lang="zh-CN" altLang="en-US"/>
              <a:t>仓库的地址</a:t>
            </a:r>
            <a:r>
              <a:rPr lang="en-US" altLang="zh-CN"/>
              <a:t>, </a:t>
            </a:r>
            <a:r>
              <a:rPr lang="zh-CN" altLang="en-US"/>
              <a:t>内容是 </a:t>
            </a:r>
            <a:r>
              <a:rPr lang="en-US" altLang="zh-CN"/>
              <a:t>svn+ssh://192.168.31.189/usr/local/svn/myrepo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0255" y="1773555"/>
            <a:ext cx="6771640" cy="413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196975"/>
            <a:ext cx="65836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输入用户名和密码，指定用户的密钥文件位置。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8500" y="1773555"/>
            <a:ext cx="6771640" cy="413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8500" y="1341120"/>
            <a:ext cx="553148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设置 </a:t>
            </a:r>
            <a:r>
              <a:rPr lang="en-US" altLang="zh-CN"/>
              <a:t>smartsvn </a:t>
            </a:r>
            <a:r>
              <a:rPr lang="zh-CN" altLang="en-US"/>
              <a:t>客户端的 </a:t>
            </a:r>
            <a:r>
              <a:rPr lang="en-US" altLang="zh-CN"/>
              <a:t>master passowrd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34490" y="2133600"/>
            <a:ext cx="4352290" cy="381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125220"/>
            <a:ext cx="1139063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当我们看到 </a:t>
            </a:r>
            <a:r>
              <a:rPr lang="en-US" altLang="zh-CN"/>
              <a:t>svn </a:t>
            </a:r>
            <a:r>
              <a:rPr lang="zh-CN" altLang="en-US"/>
              <a:t>客户端可以正常显示仓库时，证明 </a:t>
            </a:r>
            <a:r>
              <a:rPr lang="en-US" altLang="zh-CN"/>
              <a:t>smartsvn </a:t>
            </a:r>
            <a:r>
              <a:rPr lang="zh-CN" altLang="en-US"/>
              <a:t>成功连上 </a:t>
            </a:r>
            <a:r>
              <a:rPr lang="en-US" altLang="zh-CN"/>
              <a:t>svn </a:t>
            </a:r>
            <a:r>
              <a:rPr lang="zh-CN" altLang="en-US"/>
              <a:t>服务器了。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02690" y="1845310"/>
            <a:ext cx="6619240" cy="4066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514999" y="1125022"/>
            <a:ext cx="6408538" cy="4153216"/>
          </a:xfrm>
        </p:spPr>
        <p:txBody>
          <a:bodyPr/>
          <a:lstStyle/>
          <a:p>
            <a:r>
              <a:rPr lang="en-US" altLang="zh-CN"/>
              <a:t>svn </a:t>
            </a:r>
            <a:r>
              <a:rPr lang="zh-CN" altLang="en-US"/>
              <a:t>介绍</a:t>
            </a:r>
            <a:endParaRPr lang="zh-CN" altLang="en-US"/>
          </a:p>
          <a:p>
            <a:r>
              <a:rPr lang="en-US" altLang="zh-CN"/>
              <a:t>svn </a:t>
            </a:r>
            <a:r>
              <a:rPr lang="zh-CN" altLang="en-US"/>
              <a:t>服务端搭建</a:t>
            </a:r>
            <a:endParaRPr lang="zh-CN" altLang="en-US"/>
          </a:p>
          <a:p>
            <a:r>
              <a:rPr lang="en-US" altLang="zh-CN"/>
              <a:t>svn </a:t>
            </a:r>
            <a:r>
              <a:rPr lang="zh-CN" altLang="en-US"/>
              <a:t>客户端安装</a:t>
            </a:r>
            <a:endParaRPr lang="zh-CN" altLang="en-US"/>
          </a:p>
          <a:p>
            <a:r>
              <a:rPr lang="en-US" altLang="zh-CN">
                <a:sym typeface="+mn-ea"/>
              </a:rPr>
              <a:t>svn </a:t>
            </a:r>
            <a:r>
              <a:rPr>
                <a:sym typeface="+mn-ea"/>
              </a:rPr>
              <a:t>添加项目</a:t>
            </a:r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svn </a:t>
            </a:r>
            <a:r>
              <a:rPr>
                <a:sym typeface="+mn-ea"/>
              </a:rPr>
              <a:t>用户</a:t>
            </a:r>
            <a:r>
              <a:rPr lang="zh-CN">
                <a:sym typeface="+mn-ea"/>
              </a:rPr>
              <a:t>管理</a:t>
            </a:r>
            <a:endParaRPr lang="zh-CN">
              <a:sym typeface="+mn-ea"/>
            </a:endParaRPr>
          </a:p>
          <a:p>
            <a:r>
              <a:rPr lang="en-US" altLang="zh-CN">
                <a:sym typeface="+mn-ea"/>
              </a:rPr>
              <a:t>svn </a:t>
            </a:r>
            <a:r>
              <a:rPr>
                <a:sym typeface="+mn-ea"/>
              </a:rPr>
              <a:t>用户安全控制</a:t>
            </a:r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svn </a:t>
            </a:r>
            <a:r>
              <a:rPr>
                <a:sym typeface="+mn-ea"/>
              </a:rPr>
              <a:t>服务</a:t>
            </a:r>
            <a:r>
              <a:rPr lang="zh-CN">
                <a:sym typeface="+mn-ea"/>
              </a:rPr>
              <a:t>端的</a:t>
            </a:r>
            <a:r>
              <a:rPr>
                <a:sym typeface="+mn-ea"/>
              </a:rPr>
              <a:t>迁移</a:t>
            </a:r>
            <a:endParaRPr>
              <a:sym typeface="+mn-ea"/>
            </a:endParaRPr>
          </a:p>
          <a:p>
            <a:pPr marL="0" indent="0">
              <a:buNone/>
            </a:pPr>
            <a:endParaRPr lang="zh-CN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p>
            <a:r>
              <a:rPr lang="en-US" altLang="zh-CN"/>
              <a:t>svn </a:t>
            </a:r>
            <a:r>
              <a:t>添加项目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269365"/>
            <a:ext cx="3690620" cy="19462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打开 </a:t>
            </a:r>
            <a:r>
              <a:rPr lang="en-US" altLang="zh-CN"/>
              <a:t>smartsvn </a:t>
            </a:r>
            <a:r>
              <a:rPr lang="zh-CN" altLang="en-US"/>
              <a:t>客户端，在</a:t>
            </a:r>
            <a:endParaRPr lang="zh-CN" altLang="en-US"/>
          </a:p>
          <a:p>
            <a:r>
              <a:rPr lang="en-US" altLang="zh-CN"/>
              <a:t>Check Out Project </a:t>
            </a:r>
            <a:r>
              <a:rPr lang="zh-CN" altLang="en-US"/>
              <a:t>下，点击</a:t>
            </a:r>
            <a:endParaRPr lang="zh-CN" altLang="en-US"/>
          </a:p>
          <a:p>
            <a:r>
              <a:rPr lang="en-US" altLang="zh-CN"/>
              <a:t>"</a:t>
            </a:r>
            <a:r>
              <a:rPr lang="zh-CN" altLang="en-US"/>
              <a:t>文件夹</a:t>
            </a:r>
            <a:r>
              <a:rPr lang="en-US" altLang="zh-CN"/>
              <a:t>" </a:t>
            </a:r>
            <a:r>
              <a:rPr lang="zh-CN" altLang="en-US"/>
              <a:t>图标进行创建，</a:t>
            </a:r>
            <a:endParaRPr lang="zh-CN" altLang="en-US"/>
          </a:p>
          <a:p>
            <a:r>
              <a:rPr lang="zh-CN" altLang="en-US"/>
              <a:t>输入项目名称，点击</a:t>
            </a:r>
            <a:endParaRPr lang="zh-CN" altLang="en-US"/>
          </a:p>
          <a:p>
            <a:r>
              <a:rPr lang="en-US" altLang="zh-CN"/>
              <a:t>"Create Directory" </a:t>
            </a:r>
            <a:r>
              <a:rPr lang="zh-CN" altLang="en-US"/>
              <a:t>按钮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42460" y="1053465"/>
            <a:ext cx="6207760" cy="4987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413510"/>
            <a:ext cx="3535680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把新建的项目下载到本地</a:t>
            </a:r>
            <a:endParaRPr lang="zh-CN" altLang="en-US"/>
          </a:p>
          <a:p>
            <a:r>
              <a:rPr lang="zh-CN" altLang="en-US"/>
              <a:t>点击 </a:t>
            </a:r>
            <a:r>
              <a:rPr lang="en-US" altLang="zh-CN"/>
              <a:t>"Check Out" </a:t>
            </a:r>
            <a:r>
              <a:rPr lang="zh-CN" altLang="en-US"/>
              <a:t>按钮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70705" y="1341120"/>
            <a:ext cx="6771640" cy="413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341120"/>
            <a:ext cx="4017010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输入我们的工作目录，把 </a:t>
            </a:r>
            <a:r>
              <a:rPr lang="en-US" altLang="zh-CN"/>
              <a:t>svn</a:t>
            </a:r>
            <a:endParaRPr lang="en-US" altLang="zh-CN"/>
          </a:p>
          <a:p>
            <a:r>
              <a:rPr lang="zh-CN" altLang="en-US"/>
              <a:t>的项目 </a:t>
            </a:r>
            <a:r>
              <a:rPr lang="en-US" altLang="zh-CN"/>
              <a:t>check out </a:t>
            </a:r>
            <a:r>
              <a:rPr lang="zh-CN" altLang="en-US"/>
              <a:t>到该目录下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02505" y="1341120"/>
            <a:ext cx="6771640" cy="413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1485265"/>
            <a:ext cx="3985895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在工作目录下增加一个新的</a:t>
            </a:r>
            <a:endParaRPr lang="zh-CN" altLang="en-US"/>
          </a:p>
          <a:p>
            <a:r>
              <a:rPr lang="zh-CN" altLang="en-US"/>
              <a:t>子目录</a:t>
            </a:r>
            <a:r>
              <a:rPr lang="en-US" altLang="zh-CN"/>
              <a:t>, </a:t>
            </a:r>
            <a:r>
              <a:rPr lang="zh-CN" altLang="en-US"/>
              <a:t>子目录名为项目名。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86605" y="1413510"/>
            <a:ext cx="6647815" cy="4076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196975"/>
            <a:ext cx="11096625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我们可以在本地的工作目录，新建文件，提交修改。这样 </a:t>
            </a:r>
            <a:r>
              <a:rPr lang="en-US" altLang="zh-CN"/>
              <a:t>svn </a:t>
            </a:r>
            <a:r>
              <a:rPr lang="zh-CN" altLang="en-US"/>
              <a:t>服务端就存储了我们</a:t>
            </a:r>
            <a:endParaRPr lang="zh-CN" altLang="en-US"/>
          </a:p>
          <a:p>
            <a:r>
              <a:rPr lang="zh-CN" altLang="en-US"/>
              <a:t>所提交的文件。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0300" y="2205355"/>
            <a:ext cx="10076180" cy="3466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p>
            <a:r>
              <a:rPr lang="en-US" altLang="zh-CN"/>
              <a:t>svn </a:t>
            </a:r>
            <a:r>
              <a:t>用户</a:t>
            </a:r>
            <a:r>
              <a:rPr>
                <a:sym typeface="+mn-ea"/>
              </a:rPr>
              <a:t>管理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1269365"/>
            <a:ext cx="6925945" cy="48723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我们再新建一个用户 </a:t>
            </a:r>
            <a:r>
              <a:rPr lang="en-US" altLang="zh-CN"/>
              <a:t>lily</a:t>
            </a:r>
            <a:endParaRPr lang="en-US" altLang="zh-CN"/>
          </a:p>
          <a:p>
            <a:pPr algn="l"/>
            <a:r>
              <a:rPr lang="en-US" altLang="zh-CN"/>
              <a:t>useradd lily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把 </a:t>
            </a:r>
            <a:r>
              <a:rPr lang="en-US" altLang="zh-CN"/>
              <a:t>lily </a:t>
            </a:r>
            <a:r>
              <a:rPr lang="zh-CN" altLang="en-US"/>
              <a:t>用户添加到 </a:t>
            </a:r>
            <a:r>
              <a:rPr lang="en-US" altLang="zh-CN"/>
              <a:t>svn </a:t>
            </a:r>
            <a:r>
              <a:rPr lang="zh-CN" altLang="en-US"/>
              <a:t>用户组</a:t>
            </a:r>
            <a:endParaRPr lang="zh-CN" altLang="en-US"/>
          </a:p>
          <a:p>
            <a:pPr algn="l"/>
            <a:r>
              <a:rPr lang="en-US" altLang="zh-CN"/>
              <a:t>usermod -a -G svn lily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创建 </a:t>
            </a:r>
            <a:r>
              <a:rPr lang="en-US" altLang="zh-CN"/>
              <a:t>lily </a:t>
            </a:r>
            <a:r>
              <a:rPr lang="zh-CN" altLang="en-US"/>
              <a:t>密钥</a:t>
            </a:r>
            <a:endParaRPr lang="zh-CN" altLang="en-US"/>
          </a:p>
          <a:p>
            <a:pPr algn="l"/>
            <a:r>
              <a:rPr lang="en-US" altLang="zh-CN"/>
              <a:t>su - lily -c "ssh-keygen -N 'lily123' -t rsa -f lily"</a:t>
            </a:r>
            <a:endParaRPr lang="en-US" altLang="zh-CN"/>
          </a:p>
          <a:p>
            <a:pPr algn="l"/>
            <a:r>
              <a:rPr lang="en-US" altLang="zh-CN"/>
              <a:t>mkdir /home/lily/.ssh</a:t>
            </a:r>
            <a:endParaRPr lang="en-US" altLang="zh-CN"/>
          </a:p>
          <a:p>
            <a:pPr algn="l"/>
            <a:r>
              <a:rPr lang="en-US" altLang="zh-CN"/>
              <a:t>chmod 700 /home/lily/.ssh</a:t>
            </a:r>
            <a:endParaRPr lang="en-US" altLang="zh-CN"/>
          </a:p>
          <a:p>
            <a:pPr algn="l"/>
            <a:r>
              <a:rPr lang="en-US" altLang="zh-CN"/>
              <a:t>cp /home/lily/lily.pub /home/lily/.ssh/authorized_keys</a:t>
            </a:r>
            <a:endParaRPr lang="en-US" altLang="zh-CN"/>
          </a:p>
          <a:p>
            <a:pPr algn="l"/>
            <a:r>
              <a:rPr lang="en-US" altLang="zh-CN"/>
              <a:t>chmod 600 /home/lily/.ssh/authorized_kyes</a:t>
            </a:r>
            <a:endParaRPr lang="en-US" altLang="zh-CN"/>
          </a:p>
          <a:p>
            <a:pPr algn="l"/>
            <a:r>
              <a:rPr lang="en-US" altLang="zh-CN"/>
              <a:t>chown -R lily.lily /home/lily/.ssh/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341120"/>
            <a:ext cx="4762500" cy="26777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把 </a:t>
            </a:r>
            <a:r>
              <a:rPr lang="en-US" altLang="zh-CN"/>
              <a:t>lily </a:t>
            </a:r>
            <a:r>
              <a:rPr lang="zh-CN" altLang="en-US"/>
              <a:t>的私钥下载到本地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修改 </a:t>
            </a:r>
            <a:r>
              <a:rPr lang="en-US" altLang="zh-CN"/>
              <a:t>svn </a:t>
            </a:r>
            <a:r>
              <a:rPr lang="zh-CN" altLang="en-US"/>
              <a:t>的 </a:t>
            </a:r>
            <a:r>
              <a:rPr lang="en-US" altLang="zh-CN"/>
              <a:t>authz </a:t>
            </a:r>
            <a:r>
              <a:rPr lang="zh-CN" altLang="en-US"/>
              <a:t>文件</a:t>
            </a:r>
            <a:endParaRPr lang="zh-CN" altLang="en-US"/>
          </a:p>
          <a:p>
            <a:pPr algn="l"/>
            <a:r>
              <a:rPr lang="zh-CN" altLang="en-US"/>
              <a:t> vi /usr/local/svn/myrepo/conf/authz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在最后添加 </a:t>
            </a:r>
            <a:r>
              <a:rPr lang="en-US" altLang="zh-CN"/>
              <a:t>lily = rw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3" name="图片 2" descr="office6\wpsassist\cache\A000220150320H34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647940" y="1520825"/>
            <a:ext cx="4702175" cy="4344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13510"/>
            <a:ext cx="10694670" cy="1580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接着我们通过 </a:t>
            </a:r>
            <a:r>
              <a:rPr lang="en-US" altLang="zh-CN"/>
              <a:t>smartsvn </a:t>
            </a:r>
            <a:r>
              <a:rPr lang="zh-CN" altLang="en-US"/>
              <a:t>客户端创建另外一个项目 </a:t>
            </a:r>
            <a:r>
              <a:rPr lang="en-US" altLang="zh-CN"/>
              <a:t>Project_2 </a:t>
            </a:r>
            <a:r>
              <a:rPr lang="zh-CN" altLang="en-US"/>
              <a:t>为后面的实验做准备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每次创建访问 </a:t>
            </a:r>
            <a:r>
              <a:rPr lang="en-US" altLang="zh-CN"/>
              <a:t>svn </a:t>
            </a:r>
            <a:r>
              <a:rPr lang="zh-CN" altLang="en-US"/>
              <a:t>的用户</a:t>
            </a:r>
            <a:r>
              <a:rPr lang="en-US" altLang="zh-CN"/>
              <a:t>, </a:t>
            </a:r>
            <a:r>
              <a:rPr lang="zh-CN" altLang="en-US"/>
              <a:t>我们都需要敲一部分相同的代码，那我们能否写一个</a:t>
            </a:r>
            <a:endParaRPr lang="zh-CN" altLang="en-US"/>
          </a:p>
          <a:p>
            <a:r>
              <a:rPr lang="zh-CN" altLang="en-US"/>
              <a:t>简单的脚本用来创建用户和生成密钥呢？</a:t>
            </a:r>
            <a:endParaRPr lang="zh-CN" altLang="en-US"/>
          </a:p>
        </p:txBody>
      </p:sp>
      <p:pic>
        <p:nvPicPr>
          <p:cNvPr id="3" name="图片 2" descr="office6\wpsassist\cache\A000220150318G54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9445" y="2781935"/>
            <a:ext cx="2172335" cy="327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lstStyle/>
          <a:p>
            <a:r>
              <a:rPr lang="en-US" altLang="zh-CN"/>
              <a:t>svn </a:t>
            </a:r>
            <a:r>
              <a:t>简单介绍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1197610"/>
            <a:ext cx="7021830" cy="48723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现在我们写一个简单的脚本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addSvnUser.sh </a:t>
            </a:r>
            <a:endParaRPr lang="zh-CN" altLang="en-US"/>
          </a:p>
          <a:p>
            <a:pPr algn="l"/>
            <a:r>
              <a:rPr lang="zh-CN" altLang="en-US"/>
              <a:t>#!/bin/bash</a:t>
            </a:r>
            <a:endParaRPr lang="zh-CN" altLang="en-US"/>
          </a:p>
          <a:p>
            <a:pPr algn="l"/>
            <a:r>
              <a:rPr lang="zh-CN" altLang="en-US"/>
              <a:t># this script is use for add svn user</a:t>
            </a:r>
            <a:endParaRPr lang="zh-CN" altLang="en-US"/>
          </a:p>
          <a:p>
            <a:pPr algn="l"/>
            <a:r>
              <a:rPr lang="en-US" altLang="zh-CN"/>
              <a:t># 		by klvchen 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useradd $1</a:t>
            </a:r>
            <a:endParaRPr lang="zh-CN" altLang="en-US"/>
          </a:p>
          <a:p>
            <a:pPr algn="l"/>
            <a:r>
              <a:rPr lang="zh-CN" altLang="en-US"/>
              <a:t>usermod -a -G svn $1</a:t>
            </a:r>
            <a:endParaRPr lang="zh-CN" altLang="en-US"/>
          </a:p>
          <a:p>
            <a:pPr algn="l"/>
            <a:r>
              <a:rPr lang="zh-CN" altLang="en-US"/>
              <a:t>su - $1 -c "ssh-keygen -N '${1}123' -t rsa -f $1"</a:t>
            </a:r>
            <a:endParaRPr lang="zh-CN" altLang="en-US"/>
          </a:p>
          <a:p>
            <a:pPr algn="l"/>
            <a:r>
              <a:rPr lang="zh-CN" altLang="en-US"/>
              <a:t>mkdir /home/$1/.ssh</a:t>
            </a:r>
            <a:endParaRPr lang="zh-CN" altLang="en-US"/>
          </a:p>
          <a:p>
            <a:pPr algn="l"/>
            <a:r>
              <a:rPr lang="zh-CN" altLang="en-US"/>
              <a:t>chmod 700 /home/$1/.ssh</a:t>
            </a:r>
            <a:endParaRPr lang="zh-CN" altLang="en-US"/>
          </a:p>
          <a:p>
            <a:pPr algn="l"/>
            <a:r>
              <a:rPr lang="zh-CN" altLang="en-US"/>
              <a:t>cp /home/$1/${1}.pub /home/$1/.ssh/authorized_keys</a:t>
            </a:r>
            <a:endParaRPr lang="zh-CN" altLang="en-US"/>
          </a:p>
          <a:p>
            <a:pPr algn="l"/>
            <a:r>
              <a:rPr lang="zh-CN" altLang="en-US"/>
              <a:t>chmod 600 /home/$1/.ssh/authorized_keys</a:t>
            </a:r>
            <a:endParaRPr lang="zh-CN" altLang="en-US"/>
          </a:p>
          <a:p>
            <a:pPr algn="l"/>
            <a:r>
              <a:rPr lang="zh-CN" altLang="en-US"/>
              <a:t>chown -R ${1}.${1} /home/$1/.ssh/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13510"/>
            <a:ext cx="6005830" cy="19462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我们使用脚本，创建另外一个系统用户 </a:t>
            </a:r>
            <a:r>
              <a:rPr lang="en-US" altLang="zh-CN"/>
              <a:t>tom </a:t>
            </a:r>
            <a:endParaRPr lang="zh-CN" altLang="en-US"/>
          </a:p>
          <a:p>
            <a:pPr algn="l"/>
            <a:r>
              <a:rPr lang="en-US" altLang="zh-CN"/>
              <a:t>bash </a:t>
            </a:r>
            <a:r>
              <a:rPr lang="en-US" altLang="zh-CN">
                <a:sym typeface="+mn-ea"/>
              </a:rPr>
              <a:t>addSvnUser.sh tom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修改 </a:t>
            </a:r>
            <a:r>
              <a:rPr lang="en-US" altLang="zh-CN">
                <a:sym typeface="+mn-ea"/>
              </a:rPr>
              <a:t>authz </a:t>
            </a:r>
            <a:r>
              <a:rPr lang="zh-CN" altLang="en-US">
                <a:sym typeface="+mn-ea"/>
              </a:rPr>
              <a:t>文件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vi /usr/local/svn/myrepo/conf/authz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110" y="3429635"/>
            <a:ext cx="1666875" cy="514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110" y="4221480"/>
            <a:ext cx="726630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 </a:t>
            </a:r>
            <a:r>
              <a:rPr lang="en-US" altLang="zh-CN"/>
              <a:t>tom </a:t>
            </a:r>
            <a:r>
              <a:rPr lang="zh-CN" altLang="en-US"/>
              <a:t>用户只能访问 </a:t>
            </a:r>
            <a:r>
              <a:rPr lang="en-US" altLang="zh-CN"/>
              <a:t>svn </a:t>
            </a:r>
            <a:r>
              <a:rPr lang="zh-CN" altLang="en-US"/>
              <a:t>服务端中的 </a:t>
            </a:r>
            <a:r>
              <a:rPr lang="en-US" altLang="zh-CN"/>
              <a:t>Project_2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5" name="图片 4" descr="office6\wpsassist\cache\A000220150321J32P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259445" y="981710"/>
            <a:ext cx="3896360" cy="367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341120"/>
            <a:ext cx="8353425" cy="19462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0070C0"/>
                </a:solidFill>
              </a:rPr>
              <a:t>加入用户组</a:t>
            </a:r>
            <a:r>
              <a:rPr lang="en-US" altLang="zh-CN" b="1">
                <a:solidFill>
                  <a:srgbClr val="0070C0"/>
                </a:solidFill>
              </a:rPr>
              <a:t>, </a:t>
            </a:r>
            <a:r>
              <a:rPr lang="zh-CN" altLang="en-US" b="1">
                <a:solidFill>
                  <a:srgbClr val="0070C0"/>
                </a:solidFill>
              </a:rPr>
              <a:t>方便用户管理</a:t>
            </a:r>
            <a:endParaRPr lang="zh-CN" altLang="en-US" b="1">
              <a:solidFill>
                <a:srgbClr val="0070C0"/>
              </a:solidFill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/>
              <a:t>如果需要访问 </a:t>
            </a:r>
            <a:r>
              <a:rPr lang="en-US" altLang="zh-CN"/>
              <a:t>svn </a:t>
            </a:r>
            <a:r>
              <a:rPr lang="zh-CN" altLang="en-US"/>
              <a:t>的人员较多，我们可以设置用户组，例如：</a:t>
            </a:r>
            <a:endParaRPr lang="zh-CN" altLang="en-US"/>
          </a:p>
          <a:p>
            <a:pPr algn="l"/>
            <a:r>
              <a:rPr lang="zh-CN" altLang="en-US"/>
              <a:t>把 </a:t>
            </a:r>
            <a:r>
              <a:rPr lang="en-US" altLang="zh-CN"/>
              <a:t>lily, tom </a:t>
            </a:r>
            <a:r>
              <a:rPr lang="zh-CN" altLang="en-US"/>
              <a:t>用户组成一个用户组</a:t>
            </a:r>
            <a:endParaRPr lang="zh-CN" altLang="en-US"/>
          </a:p>
          <a:p>
            <a:pPr algn="l"/>
            <a:r>
              <a:rPr lang="zh-CN" altLang="en-US"/>
              <a:t>vi /usr/local/svn/myrepo/conf/authz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8500" y="3357245"/>
            <a:ext cx="3123565" cy="1304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2140" y="4831080"/>
            <a:ext cx="865124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 </a:t>
            </a:r>
            <a:r>
              <a:rPr lang="en-US" altLang="zh-CN"/>
              <a:t>lily, tom </a:t>
            </a:r>
            <a:r>
              <a:rPr lang="zh-CN" altLang="en-US"/>
              <a:t>用户只对 </a:t>
            </a:r>
            <a:r>
              <a:rPr lang="en-US" altLang="zh-CN"/>
              <a:t>svn </a:t>
            </a:r>
            <a:r>
              <a:rPr lang="zh-CN" altLang="en-US"/>
              <a:t>服务器中的 </a:t>
            </a:r>
            <a:r>
              <a:rPr lang="en-US" altLang="zh-CN"/>
              <a:t>Project_2 </a:t>
            </a:r>
            <a:r>
              <a:rPr lang="zh-CN" altLang="en-US"/>
              <a:t>项目进行访问了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p>
            <a:r>
              <a:rPr lang="en-US" altLang="zh-CN"/>
              <a:t> svn </a:t>
            </a:r>
            <a:r>
              <a:t>用户安全控制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" y="1269365"/>
            <a:ext cx="11612245" cy="1214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大家知道，为了服务器的安全，应该避免非相关人员登录服务器。</a:t>
            </a:r>
            <a:endParaRPr lang="zh-CN" altLang="en-US"/>
          </a:p>
          <a:p>
            <a:pPr algn="l"/>
            <a:r>
              <a:rPr lang="zh-CN" altLang="en-US"/>
              <a:t>所以我们需要在用户 .ssh/authorized_keys 开头添加 </a:t>
            </a:r>
            <a:endParaRPr lang="zh-CN" altLang="en-US"/>
          </a:p>
          <a:p>
            <a:pPr algn="l"/>
            <a:r>
              <a:rPr lang="zh-CN" altLang="en-US"/>
              <a:t>no-port-forwarding,no-agent-forwarding,no-X11-forwarding,no-pty 这些配置防止用户登录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2600" y="2637155"/>
            <a:ext cx="8390255" cy="181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2600" y="4725670"/>
            <a:ext cx="11574780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这样一来需要访问 </a:t>
            </a:r>
            <a:r>
              <a:rPr lang="en-US" altLang="zh-CN"/>
              <a:t>svn </a:t>
            </a:r>
            <a:r>
              <a:rPr lang="zh-CN" altLang="en-US"/>
              <a:t>的系统用户就没有办法通过 </a:t>
            </a:r>
            <a:r>
              <a:rPr lang="en-US" altLang="zh-CN"/>
              <a:t>ssh </a:t>
            </a:r>
            <a:r>
              <a:rPr lang="zh-CN" altLang="en-US"/>
              <a:t>登录 </a:t>
            </a:r>
            <a:r>
              <a:rPr lang="en-US" altLang="zh-CN"/>
              <a:t>svn </a:t>
            </a:r>
            <a:r>
              <a:rPr lang="zh-CN" altLang="en-US"/>
              <a:t>服务器了。进而提升了</a:t>
            </a:r>
            <a:endParaRPr lang="zh-CN" altLang="en-US"/>
          </a:p>
          <a:p>
            <a:r>
              <a:rPr lang="zh-CN" altLang="en-US"/>
              <a:t>服务器的安全性。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3190" y="1054100"/>
            <a:ext cx="11867515" cy="4872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我们可以测试一下，</a:t>
            </a:r>
            <a:r>
              <a:rPr lang="en-US" altLang="zh-CN"/>
              <a:t>tom </a:t>
            </a:r>
            <a:r>
              <a:rPr lang="zh-CN" altLang="en-US"/>
              <a:t>的 authorized_keys 文件中添加了禁止登录的配置，而 </a:t>
            </a:r>
            <a:r>
              <a:rPr lang="en-US" altLang="zh-CN"/>
              <a:t>klvchen </a:t>
            </a:r>
            <a:endParaRPr lang="en-US" altLang="zh-CN"/>
          </a:p>
          <a:p>
            <a:pPr algn="l"/>
            <a:r>
              <a:rPr lang="zh-CN" altLang="en-US"/>
              <a:t>用户不进行添加。我们先安装 </a:t>
            </a:r>
            <a:r>
              <a:rPr lang="en-US" altLang="zh-CN"/>
              <a:t>openssh-clients </a:t>
            </a:r>
            <a:r>
              <a:rPr lang="zh-CN" altLang="en-US"/>
              <a:t>这个软件以便我们使用 </a:t>
            </a:r>
            <a:r>
              <a:rPr lang="en-US" altLang="zh-CN"/>
              <a:t>ssh </a:t>
            </a:r>
            <a:r>
              <a:rPr lang="zh-CN" altLang="en-US"/>
              <a:t>命令进行测试。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切换到 </a:t>
            </a:r>
            <a:r>
              <a:rPr lang="en-US" altLang="zh-CN"/>
              <a:t>tom </a:t>
            </a:r>
            <a:r>
              <a:rPr lang="zh-CN" altLang="en-US"/>
              <a:t>用户， 进行如下操作</a:t>
            </a:r>
            <a:endParaRPr lang="zh-CN" altLang="en-US"/>
          </a:p>
          <a:p>
            <a:pPr algn="l"/>
            <a:r>
              <a:rPr lang="en-US" altLang="zh-CN"/>
              <a:t>su - tom</a:t>
            </a:r>
            <a:endParaRPr lang="en-US" altLang="zh-CN"/>
          </a:p>
          <a:p>
            <a:pPr algn="l"/>
            <a:r>
              <a:rPr lang="en-US" altLang="zh-CN"/>
              <a:t>cp tom .ssh/id_rsa</a:t>
            </a:r>
            <a:endParaRPr lang="en-US" altLang="zh-CN"/>
          </a:p>
          <a:p>
            <a:pPr algn="l"/>
            <a:r>
              <a:rPr lang="en-US" altLang="zh-CN"/>
              <a:t>ssh tom@192.168.31.189</a:t>
            </a:r>
            <a:endParaRPr lang="en-US" altLang="zh-CN"/>
          </a:p>
          <a:p>
            <a:pPr algn="l"/>
            <a:r>
              <a:rPr lang="zh-CN" altLang="en-US"/>
              <a:t>发现终端立即断开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同理我们可以测试下 </a:t>
            </a:r>
            <a:r>
              <a:rPr lang="en-US" altLang="zh-CN"/>
              <a:t>klvchen </a:t>
            </a:r>
            <a:r>
              <a:rPr lang="zh-CN" altLang="en-US"/>
              <a:t>用户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su - klvchen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cp klvchen .ssh/id_rsa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ssh klvchen@192.168.31.189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66928" y="2061327"/>
            <a:ext cx="8331422" cy="678815"/>
          </a:xfrm>
        </p:spPr>
        <p:txBody>
          <a:bodyPr/>
          <a:p>
            <a:r>
              <a:rPr lang="en-US" altLang="zh-CN"/>
              <a:t> svn </a:t>
            </a:r>
            <a:r>
              <a:t>服务端迁移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8455" y="1557020"/>
            <a:ext cx="11410315" cy="1580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一般情况下，建议大家使用域名访问 </a:t>
            </a:r>
            <a:r>
              <a:rPr lang="en-US" altLang="zh-CN">
                <a:sym typeface="+mn-ea"/>
              </a:rPr>
              <a:t>svn , </a:t>
            </a:r>
            <a:r>
              <a:rPr lang="zh-CN" altLang="en-US">
                <a:sym typeface="+mn-ea"/>
              </a:rPr>
              <a:t>应该尽量避免用 </a:t>
            </a:r>
            <a:r>
              <a:rPr lang="en-US" altLang="zh-CN">
                <a:sym typeface="+mn-ea"/>
              </a:rPr>
              <a:t>IP </a:t>
            </a:r>
            <a:r>
              <a:rPr lang="zh-CN" altLang="en-US">
                <a:sym typeface="+mn-ea"/>
              </a:rPr>
              <a:t>访问。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 </a:t>
            </a:r>
            <a:r>
              <a:rPr lang="en-US" altLang="zh-CN">
                <a:sym typeface="+mn-ea"/>
              </a:rPr>
              <a:t>svn </a:t>
            </a:r>
            <a:r>
              <a:rPr lang="zh-CN" altLang="en-US">
                <a:sym typeface="+mn-ea"/>
              </a:rPr>
              <a:t>服务器搬迁， </a:t>
            </a:r>
            <a:r>
              <a:rPr lang="en-US" altLang="zh-CN">
                <a:sym typeface="+mn-ea"/>
              </a:rPr>
              <a:t>IP </a:t>
            </a:r>
            <a:r>
              <a:rPr lang="zh-CN" altLang="en-US">
                <a:sym typeface="+mn-ea"/>
              </a:rPr>
              <a:t>改变的话会导致 </a:t>
            </a:r>
            <a:r>
              <a:rPr lang="en-US" altLang="zh-CN">
                <a:sym typeface="+mn-ea"/>
              </a:rPr>
              <a:t>svn </a:t>
            </a:r>
            <a:r>
              <a:rPr lang="zh-CN" altLang="en-US">
                <a:sym typeface="+mn-ea"/>
              </a:rPr>
              <a:t>客户端没法识别原来在本地中的项目，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开发人员需要重新下载项目才可解决。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如果使用域名访问 </a:t>
            </a:r>
            <a:r>
              <a:rPr lang="en-US" altLang="zh-CN">
                <a:sym typeface="+mn-ea"/>
              </a:rPr>
              <a:t>svn </a:t>
            </a:r>
            <a:r>
              <a:rPr lang="zh-CN" altLang="en-US">
                <a:sym typeface="+mn-ea"/>
              </a:rPr>
              <a:t>则可避免该情况的发生。</a:t>
            </a:r>
            <a:endParaRPr lang="zh-CN" altLang="en-US"/>
          </a:p>
        </p:txBody>
      </p:sp>
      <p:pic>
        <p:nvPicPr>
          <p:cNvPr id="3" name="图片 2" descr="office6\wpsassist\cache\A000220150320F87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4940" y="2853690"/>
            <a:ext cx="5544185" cy="2962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341120"/>
            <a:ext cx="743902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首先把需要继续使用 </a:t>
            </a:r>
            <a:r>
              <a:rPr lang="en-US" altLang="zh-CN"/>
              <a:t>svn </a:t>
            </a:r>
            <a:r>
              <a:rPr lang="zh-CN" altLang="en-US"/>
              <a:t>的系统用户家目录进行压缩。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4355" y="1989455"/>
            <a:ext cx="6428740" cy="1466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4355" y="4509770"/>
            <a:ext cx="8199755" cy="1276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4355" y="3789680"/>
            <a:ext cx="1170622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接着我们把装有 </a:t>
            </a:r>
            <a:r>
              <a:rPr lang="en-US" altLang="zh-CN"/>
              <a:t>svn </a:t>
            </a:r>
            <a:r>
              <a:rPr lang="zh-CN" altLang="en-US"/>
              <a:t>仓库的目录也一并压缩，跟用户家目录压缩包一起下载下来备用。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269365"/>
            <a:ext cx="531304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在新的服务器上面安装 </a:t>
            </a:r>
            <a:r>
              <a:rPr lang="en-US" altLang="zh-CN"/>
              <a:t>subversion </a:t>
            </a:r>
            <a:r>
              <a:rPr lang="zh-CN" altLang="en-US"/>
              <a:t>软件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110" y="1845310"/>
            <a:ext cx="7533640" cy="276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6110" y="3285490"/>
            <a:ext cx="3809365" cy="41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4355" y="2421255"/>
            <a:ext cx="1122870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我们把从原 </a:t>
            </a:r>
            <a:r>
              <a:rPr lang="en-US" altLang="zh-CN"/>
              <a:t>svn </a:t>
            </a:r>
            <a:r>
              <a:rPr lang="zh-CN" altLang="en-US"/>
              <a:t>服务器下载的用户家目录压缩包上传到新的 </a:t>
            </a:r>
            <a:r>
              <a:rPr lang="en-US" altLang="zh-CN"/>
              <a:t>svn </a:t>
            </a:r>
            <a:r>
              <a:rPr lang="zh-CN" altLang="en-US"/>
              <a:t>服务器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/home </a:t>
            </a:r>
            <a:r>
              <a:rPr lang="zh-CN" altLang="en-US"/>
              <a:t>目录下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4355" y="4005580"/>
            <a:ext cx="35356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然后添加两个相同的用户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6110" y="4581525"/>
            <a:ext cx="5219065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9090" y="1269365"/>
            <a:ext cx="11715115" cy="30435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        </a:t>
            </a:r>
            <a:r>
              <a:rPr lang="zh-CN" altLang="en-US"/>
              <a:t>SVN是 Subversion 的简称，</a:t>
            </a:r>
            <a:r>
              <a:rPr lang="zh-CN" altLang="en-US">
                <a:sym typeface="+mn-ea"/>
              </a:rPr>
              <a:t>是近年来崛起的版本管理工具 ，目前绝大多数开源软件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都使用svn作为代码版本管理软件。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  其他工具例如</a:t>
            </a:r>
            <a:r>
              <a:rPr lang="en-US" altLang="zh-CN">
                <a:sym typeface="+mn-ea"/>
              </a:rPr>
              <a:t>RCS, CVS</a:t>
            </a:r>
            <a:r>
              <a:rPr lang="zh-CN" altLang="en-US">
                <a:sym typeface="+mn-ea"/>
              </a:rPr>
              <a:t>等，</a:t>
            </a:r>
            <a:r>
              <a:rPr lang="zh-CN" altLang="en-US"/>
              <a:t>互联网上很多版本控制服务已从CVS迁移到 Subversion。</a:t>
            </a:r>
            <a:endParaRPr lang="zh-CN" altLang="en-US"/>
          </a:p>
          <a:p>
            <a:pPr algn="l"/>
            <a:r>
              <a:rPr lang="zh-CN" altLang="en-US"/>
              <a:t>我所在的公司之前也是使用 </a:t>
            </a:r>
            <a:r>
              <a:rPr lang="en-US" altLang="zh-CN"/>
              <a:t>CVS </a:t>
            </a:r>
            <a:r>
              <a:rPr lang="zh-CN" altLang="en-US"/>
              <a:t>作为版本管理工具，</a:t>
            </a:r>
            <a:r>
              <a:rPr lang="en-US" altLang="zh-CN"/>
              <a:t>2</a:t>
            </a:r>
            <a:r>
              <a:rPr lang="zh-CN" altLang="en-US"/>
              <a:t>年前已经从 </a:t>
            </a:r>
            <a:r>
              <a:rPr lang="en-US" altLang="zh-CN"/>
              <a:t>CVS </a:t>
            </a:r>
            <a:r>
              <a:rPr lang="zh-CN" altLang="en-US"/>
              <a:t>迁移到 </a:t>
            </a:r>
            <a:endParaRPr lang="zh-CN" altLang="en-US"/>
          </a:p>
          <a:p>
            <a:pPr algn="l"/>
            <a:r>
              <a:rPr lang="en-US" altLang="zh-CN"/>
              <a:t>Subversion</a:t>
            </a:r>
            <a:r>
              <a:rPr lang="zh-CN" altLang="en-US"/>
              <a:t>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我们可以简单地理解：SVN = 版本控制 + 备份服务器</a:t>
            </a:r>
            <a:endParaRPr lang="zh-CN" altLang="en-US"/>
          </a:p>
        </p:txBody>
      </p:sp>
      <p:pic>
        <p:nvPicPr>
          <p:cNvPr id="3" name="图片 2" descr="office6\wpsassist\cache\A000220150318E15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5345" y="3429635"/>
            <a:ext cx="3352165" cy="256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13510"/>
            <a:ext cx="682942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接着解压旧 </a:t>
            </a:r>
            <a:r>
              <a:rPr lang="en-US" altLang="zh-CN"/>
              <a:t>svn </a:t>
            </a:r>
            <a:r>
              <a:rPr lang="zh-CN" altLang="en-US"/>
              <a:t>服务器上的用户家目录，进行覆盖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4355" y="1989455"/>
            <a:ext cx="5247640" cy="400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0065" y="2856230"/>
            <a:ext cx="75857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添加一个用户组 </a:t>
            </a:r>
            <a:r>
              <a:rPr lang="en-US" altLang="zh-CN"/>
              <a:t>svn </a:t>
            </a:r>
            <a:r>
              <a:rPr lang="zh-CN" altLang="en-US"/>
              <a:t>把 </a:t>
            </a:r>
            <a:r>
              <a:rPr lang="en-US" altLang="zh-CN"/>
              <a:t>klvchen, tom </a:t>
            </a:r>
            <a:r>
              <a:rPr lang="zh-CN" altLang="en-US"/>
              <a:t>用户加入 </a:t>
            </a:r>
            <a:r>
              <a:rPr lang="en-US" altLang="zh-CN"/>
              <a:t>svn </a:t>
            </a:r>
            <a:r>
              <a:rPr lang="zh-CN" altLang="en-US"/>
              <a:t>用户组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4355" y="3501390"/>
            <a:ext cx="5895340" cy="1238250"/>
          </a:xfrm>
          <a:prstGeom prst="rect">
            <a:avLst/>
          </a:prstGeom>
        </p:spPr>
      </p:pic>
      <p:pic>
        <p:nvPicPr>
          <p:cNvPr id="6" name="图片 5" descr="office6\wpsassist\cache\A000220150321J93P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0" y="2164715"/>
            <a:ext cx="4053840" cy="405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13510"/>
            <a:ext cx="726567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最后在目标处解压 </a:t>
            </a:r>
            <a:r>
              <a:rPr lang="en-US" altLang="zh-CN"/>
              <a:t>svn.tgz </a:t>
            </a:r>
            <a:r>
              <a:rPr lang="zh-CN" altLang="en-US"/>
              <a:t>压缩文件，并检查目录权限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6110" y="2061210"/>
            <a:ext cx="8190230" cy="105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6110" y="3933825"/>
            <a:ext cx="6009640" cy="1628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735" y="3347085"/>
            <a:ext cx="5915025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查看仓库中的文件权限是否属于 </a:t>
            </a:r>
            <a:r>
              <a:rPr lang="en-US" altLang="zh-CN"/>
              <a:t>svn </a:t>
            </a:r>
            <a:r>
              <a:rPr lang="zh-CN" altLang="en-US"/>
              <a:t>用户组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13510"/>
            <a:ext cx="3476625" cy="848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测试迁移后的 </a:t>
            </a:r>
            <a:r>
              <a:rPr lang="en-US" altLang="zh-CN"/>
              <a:t>svn </a:t>
            </a:r>
            <a:r>
              <a:rPr lang="zh-CN" altLang="en-US"/>
              <a:t>服务器</a:t>
            </a:r>
            <a:endParaRPr lang="zh-CN" altLang="en-US"/>
          </a:p>
          <a:p>
            <a:r>
              <a:rPr lang="zh-CN" altLang="en-US"/>
              <a:t>是否可以正常运行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42460" y="1341120"/>
            <a:ext cx="6647815" cy="408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110" y="1269365"/>
            <a:ext cx="462661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测试成功，</a:t>
            </a:r>
            <a:r>
              <a:rPr lang="en-US" altLang="zh-CN"/>
              <a:t>svn </a:t>
            </a:r>
            <a:r>
              <a:rPr lang="zh-CN" altLang="en-US"/>
              <a:t>服务端迁移完成。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8500" y="1989455"/>
            <a:ext cx="6657340" cy="284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79780" y="1319530"/>
            <a:ext cx="6000115" cy="37750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0070C0"/>
                </a:solidFill>
              </a:rPr>
              <a:t>复习</a:t>
            </a:r>
            <a:endParaRPr lang="zh-CN" altLang="en-US" b="1">
              <a:solidFill>
                <a:srgbClr val="0070C0"/>
              </a:solidFill>
            </a:endParaRPr>
          </a:p>
          <a:p>
            <a:endParaRPr lang="zh-CN" altLang="en-US"/>
          </a:p>
          <a:p>
            <a:r>
              <a:rPr lang="zh-CN" altLang="en-US"/>
              <a:t>这节视频中讲了：</a:t>
            </a:r>
            <a:endParaRPr lang="zh-CN" altLang="en-US"/>
          </a:p>
          <a:p>
            <a:pPr marL="342900" indent="-342900">
              <a:buFont typeface="Arial" charset="0"/>
              <a:buChar char="•"/>
            </a:pPr>
            <a:r>
              <a:rPr lang="en-US" altLang="zh-CN"/>
              <a:t>svn</a:t>
            </a:r>
            <a:r>
              <a:rPr lang="zh-CN" altLang="en-US"/>
              <a:t>的介绍</a:t>
            </a:r>
            <a:endParaRPr lang="zh-CN" altLang="en-US"/>
          </a:p>
          <a:p>
            <a:pPr marL="342900" indent="-342900">
              <a:buFont typeface="Arial" charset="0"/>
              <a:buChar char="•"/>
            </a:pPr>
            <a:r>
              <a:rPr lang="en-US" altLang="zh-CN"/>
              <a:t>svn</a:t>
            </a:r>
            <a:r>
              <a:rPr lang="zh-CN" altLang="en-US"/>
              <a:t>服务端的搭建</a:t>
            </a:r>
            <a:endParaRPr lang="zh-CN" altLang="en-US"/>
          </a:p>
          <a:p>
            <a:pPr marL="342900" indent="-342900">
              <a:buFont typeface="Arial" charset="0"/>
              <a:buChar char="•"/>
            </a:pPr>
            <a:r>
              <a:rPr lang="en-US" altLang="zh-CN"/>
              <a:t>svn</a:t>
            </a:r>
            <a:r>
              <a:rPr lang="zh-CN" altLang="en-US"/>
              <a:t>客户端 </a:t>
            </a:r>
            <a:r>
              <a:rPr lang="en-US" altLang="zh-CN"/>
              <a:t>smartsvn</a:t>
            </a:r>
            <a:r>
              <a:rPr lang="zh-CN" altLang="en-US"/>
              <a:t>的安装及简单使用</a:t>
            </a:r>
            <a:endParaRPr lang="zh-CN" altLang="en-US"/>
          </a:p>
          <a:p>
            <a:pPr marL="342900" indent="-342900">
              <a:buFont typeface="Arial" charset="0"/>
              <a:buChar char="•"/>
            </a:pPr>
            <a:r>
              <a:rPr lang="en-US" altLang="zh-CN"/>
              <a:t>svn</a:t>
            </a:r>
            <a:r>
              <a:rPr lang="zh-CN" altLang="en-US"/>
              <a:t>用户的管理</a:t>
            </a:r>
            <a:r>
              <a:rPr lang="en-US" altLang="zh-CN"/>
              <a:t>(</a:t>
            </a:r>
            <a:r>
              <a:rPr lang="zh-CN" altLang="en-US"/>
              <a:t>添加用户，用户组的配置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>
              <a:buFont typeface="Arial" charset="0"/>
              <a:buChar char="•"/>
            </a:pPr>
            <a:r>
              <a:rPr lang="en-US" altLang="zh-CN"/>
              <a:t>svn</a:t>
            </a:r>
            <a:r>
              <a:rPr lang="zh-CN" altLang="en-US"/>
              <a:t>服务端安全的配置</a:t>
            </a:r>
            <a:endParaRPr lang="zh-CN" altLang="en-US"/>
          </a:p>
          <a:p>
            <a:pPr marL="342900" indent="-342900">
              <a:buFont typeface="Arial" charset="0"/>
              <a:buChar char="•"/>
            </a:pPr>
            <a:r>
              <a:rPr lang="en-US" altLang="zh-CN"/>
              <a:t>svn</a:t>
            </a:r>
            <a:r>
              <a:rPr lang="zh-CN" altLang="en-US"/>
              <a:t>服务端的迁移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700" y="1485265"/>
            <a:ext cx="12146280" cy="30435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0070C0"/>
                </a:solidFill>
              </a:rPr>
              <a:t>svn </a:t>
            </a:r>
            <a:r>
              <a:rPr lang="zh-CN" altLang="en-US" b="1">
                <a:solidFill>
                  <a:srgbClr val="0070C0"/>
                </a:solidFill>
              </a:rPr>
              <a:t>的作用：</a:t>
            </a:r>
            <a:endParaRPr lang="zh-CN" altLang="en-US" b="1">
              <a:solidFill>
                <a:srgbClr val="0070C0"/>
              </a:solidFill>
            </a:endParaRPr>
          </a:p>
          <a:p>
            <a:pPr algn="l"/>
            <a:endParaRPr lang="zh-CN" altLang="en-US" b="1">
              <a:solidFill>
                <a:srgbClr val="0070C0"/>
              </a:solidFill>
            </a:endParaRPr>
          </a:p>
          <a:p>
            <a:pPr algn="l"/>
            <a:r>
              <a:rPr lang="zh-CN" altLang="en-US"/>
              <a:t>         作为一个开源的版本控制系统 Subversion 管理着随时间改变的数据。这些数据放置</a:t>
            </a:r>
            <a:endParaRPr lang="zh-CN" altLang="en-US"/>
          </a:p>
          <a:p>
            <a:pPr algn="l"/>
            <a:r>
              <a:rPr lang="zh-CN" altLang="en-US"/>
              <a:t>在一个中央资料档案库(repository)中。这个档案库很像一个普通的文件服务器,不过它会</a:t>
            </a:r>
            <a:endParaRPr lang="zh-CN" altLang="en-US"/>
          </a:p>
          <a:p>
            <a:pPr algn="l"/>
            <a:r>
              <a:rPr lang="zh-CN" altLang="en-US"/>
              <a:t>记住每一次文件的变动。这样你就可以把档案恢复到旧的版本,或是浏览文件的变动历史。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         总的来说 Subversion 是一个通用的系统,可用来管理任何类型的文件,其中包括了程</a:t>
            </a:r>
            <a:endParaRPr lang="zh-CN" altLang="en-US"/>
          </a:p>
          <a:p>
            <a:pPr algn="l"/>
            <a:r>
              <a:rPr lang="zh-CN" altLang="en-US"/>
              <a:t>序源码。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065" y="1125220"/>
            <a:ext cx="11477625" cy="2312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0070C0"/>
                </a:solidFill>
                <a:sym typeface="+mn-ea"/>
              </a:rPr>
              <a:t>svn的基本工作原理：</a:t>
            </a:r>
            <a:endParaRPr lang="zh-CN" altLang="en-US" b="1">
              <a:solidFill>
                <a:srgbClr val="0070C0"/>
              </a:solidFill>
              <a:sym typeface="+mn-ea"/>
            </a:endParaRPr>
          </a:p>
          <a:p>
            <a:pPr algn="l"/>
            <a:endParaRPr lang="zh-CN" altLang="en-US" b="1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  在一台服务器上建立一个源代码库，库里可以存放许多不同项目的源程序。由源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代码库管理员统一管理这些源程序。每个用户在使用源代码库之前，首先要在源代码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库里把项目文件下载到本地，然后由开发人员在本地修改，接着用 svn 命令进行提交</a:t>
            </a:r>
            <a:r>
              <a:rPr lang="en-US" altLang="zh-CN">
                <a:sym typeface="+mn-ea"/>
              </a:rPr>
              <a:t>,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最后在源代码库里统一管理。</a:t>
            </a:r>
            <a:endParaRPr lang="zh-CN" altLang="en-US"/>
          </a:p>
        </p:txBody>
      </p:sp>
      <p:pic>
        <p:nvPicPr>
          <p:cNvPr id="3" name="图片 2" descr="mode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19265" y="2997200"/>
            <a:ext cx="2923540" cy="306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990" y="1485265"/>
            <a:ext cx="5858510" cy="26777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rgbClr val="0070C0"/>
                </a:solidFill>
              </a:rPr>
              <a:t>svn </a:t>
            </a:r>
            <a:r>
              <a:rPr lang="zh-CN" altLang="en-US" b="1">
                <a:solidFill>
                  <a:srgbClr val="0070C0"/>
                </a:solidFill>
              </a:rPr>
              <a:t>版本控制主要解决了下面这几个问题：</a:t>
            </a:r>
            <a:endParaRPr lang="zh-CN" altLang="en-US" b="1">
              <a:solidFill>
                <a:srgbClr val="0070C0"/>
              </a:solidFill>
            </a:endParaRPr>
          </a:p>
          <a:p>
            <a:pPr algn="l"/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代码管理混乱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解决代码冲突困难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在代码整合期间引发bug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无法对代码的拥有者进行权限控制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项目不同版本的发布困难</a:t>
            </a:r>
            <a:endParaRPr lang="zh-CN" altLang="en-US"/>
          </a:p>
        </p:txBody>
      </p:sp>
      <p:pic>
        <p:nvPicPr>
          <p:cNvPr id="6" name="图片 5" descr="office6\wpsassist\cache\A000220150322F58P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5210" y="1845310"/>
            <a:ext cx="3766185" cy="3705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210" y="1413510"/>
            <a:ext cx="11456035" cy="30435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简单讲解下 </a:t>
            </a:r>
            <a:r>
              <a:rPr lang="en-US" altLang="zh-CN"/>
              <a:t>svn </a:t>
            </a:r>
            <a:r>
              <a:rPr lang="zh-CN" altLang="en-US"/>
              <a:t>软件目录结构：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db目录        ：</a:t>
            </a:r>
            <a:r>
              <a:rPr lang="zh-CN" altLang="en-US">
                <a:sym typeface="+mn-ea"/>
              </a:rPr>
              <a:t>存放</a:t>
            </a:r>
            <a:r>
              <a:rPr lang="zh-CN" altLang="en-US"/>
              <a:t>所有版本控制的数据文件</a:t>
            </a:r>
            <a:endParaRPr lang="zh-CN" altLang="en-US"/>
          </a:p>
          <a:p>
            <a:pPr algn="l"/>
            <a:r>
              <a:rPr lang="zh-CN" altLang="en-US"/>
              <a:t>hooks目录  ：放置hook脚本文件的目录</a:t>
            </a:r>
            <a:endParaRPr lang="zh-CN" altLang="en-US"/>
          </a:p>
          <a:p>
            <a:pPr algn="l"/>
            <a:r>
              <a:rPr lang="zh-CN" altLang="en-US"/>
              <a:t>locks目录    ：放置 subversion 锁定数据的目录，用来追踪存取文件库的客户端</a:t>
            </a:r>
            <a:endParaRPr lang="zh-CN" altLang="en-US"/>
          </a:p>
          <a:p>
            <a:pPr algn="l"/>
            <a:r>
              <a:rPr lang="zh-CN" altLang="en-US"/>
              <a:t>format文件 ：是一个文本文件，里面只放了一个整数。表示当前文件库配置的版本号</a:t>
            </a:r>
            <a:endParaRPr lang="zh-CN" altLang="en-US"/>
          </a:p>
          <a:p>
            <a:pPr algn="l"/>
            <a:r>
              <a:rPr lang="zh-CN" altLang="en-US"/>
              <a:t>conf目录     ：仓库的配置文件（包含了用户访问的账号、权限等）</a:t>
            </a:r>
            <a:endParaRPr lang="zh-CN" altLang="en-US"/>
          </a:p>
          <a:p>
            <a:pPr algn="l"/>
            <a:r>
              <a:rPr lang="zh-CN" altLang="en-US"/>
              <a:t>README.txt：一个简单的说明文本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文件">
  <a:themeElements>
    <a:clrScheme name="自定义 6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FF1515"/>
      </a:accent2>
      <a:accent3>
        <a:srgbClr val="C00000"/>
      </a:accent3>
      <a:accent4>
        <a:srgbClr val="3F3F3F"/>
      </a:accent4>
      <a:accent5>
        <a:srgbClr val="800080"/>
      </a:accent5>
      <a:accent6>
        <a:srgbClr val="7F7F7F"/>
      </a:accent6>
      <a:hlink>
        <a:srgbClr val="262626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模板文件</Template>
  <TotalTime>0</TotalTime>
  <Words>5327</Words>
  <Application>Kingsoft Office WPP</Application>
  <PresentationFormat>Custom</PresentationFormat>
  <Paragraphs>341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模板文件</vt:lpstr>
      <vt:lpstr>企业 SVN 实战搭建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苏州派森咨询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王佩丰</dc:creator>
  <cp:lastModifiedBy>klvchen</cp:lastModifiedBy>
  <cp:revision>371</cp:revision>
  <dcterms:created xsi:type="dcterms:W3CDTF">2014-08-01T06:06:00Z</dcterms:created>
  <dcterms:modified xsi:type="dcterms:W3CDTF">2016-01-23T13:29:40Z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